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75" r:id="rId1"/>
  </p:sldMasterIdLst>
  <p:notesMasterIdLst>
    <p:notesMasterId r:id="rId73"/>
  </p:notesMasterIdLst>
  <p:handoutMasterIdLst>
    <p:handoutMasterId r:id="rId74"/>
  </p:handoutMasterIdLst>
  <p:sldIdLst>
    <p:sldId id="1026" r:id="rId2"/>
    <p:sldId id="1093" r:id="rId3"/>
    <p:sldId id="1094" r:id="rId4"/>
    <p:sldId id="1095" r:id="rId5"/>
    <p:sldId id="1096" r:id="rId6"/>
    <p:sldId id="1098" r:id="rId7"/>
    <p:sldId id="1099" r:id="rId8"/>
    <p:sldId id="1100" r:id="rId9"/>
    <p:sldId id="1101" r:id="rId10"/>
    <p:sldId id="1020" r:id="rId11"/>
    <p:sldId id="1021" r:id="rId12"/>
    <p:sldId id="1022" r:id="rId13"/>
    <p:sldId id="1023" r:id="rId14"/>
    <p:sldId id="1024" r:id="rId15"/>
    <p:sldId id="1025" r:id="rId16"/>
    <p:sldId id="1102" r:id="rId17"/>
    <p:sldId id="1029" r:id="rId18"/>
    <p:sldId id="1030" r:id="rId19"/>
    <p:sldId id="1032" r:id="rId20"/>
    <p:sldId id="1033" r:id="rId21"/>
    <p:sldId id="1034" r:id="rId22"/>
    <p:sldId id="1036" r:id="rId23"/>
    <p:sldId id="1037" r:id="rId24"/>
    <p:sldId id="1038" r:id="rId25"/>
    <p:sldId id="1039" r:id="rId26"/>
    <p:sldId id="1041" r:id="rId27"/>
    <p:sldId id="1042" r:id="rId28"/>
    <p:sldId id="1043" r:id="rId29"/>
    <p:sldId id="1044" r:id="rId30"/>
    <p:sldId id="1045" r:id="rId31"/>
    <p:sldId id="1046" r:id="rId32"/>
    <p:sldId id="1047" r:id="rId33"/>
    <p:sldId id="1048" r:id="rId34"/>
    <p:sldId id="1049" r:id="rId35"/>
    <p:sldId id="1050" r:id="rId36"/>
    <p:sldId id="1051" r:id="rId37"/>
    <p:sldId id="1052" r:id="rId38"/>
    <p:sldId id="1053" r:id="rId39"/>
    <p:sldId id="1054" r:id="rId40"/>
    <p:sldId id="1055" r:id="rId41"/>
    <p:sldId id="1056" r:id="rId42"/>
    <p:sldId id="1057" r:id="rId43"/>
    <p:sldId id="1058" r:id="rId44"/>
    <p:sldId id="1059" r:id="rId45"/>
    <p:sldId id="1060" r:id="rId46"/>
    <p:sldId id="1061" r:id="rId47"/>
    <p:sldId id="1062" r:id="rId48"/>
    <p:sldId id="1063" r:id="rId49"/>
    <p:sldId id="1064" r:id="rId50"/>
    <p:sldId id="1065" r:id="rId51"/>
    <p:sldId id="1066" r:id="rId52"/>
    <p:sldId id="1067" r:id="rId53"/>
    <p:sldId id="1068" r:id="rId54"/>
    <p:sldId id="1069" r:id="rId55"/>
    <p:sldId id="1070" r:id="rId56"/>
    <p:sldId id="1071" r:id="rId57"/>
    <p:sldId id="1072" r:id="rId58"/>
    <p:sldId id="1073" r:id="rId59"/>
    <p:sldId id="1074" r:id="rId60"/>
    <p:sldId id="1075" r:id="rId61"/>
    <p:sldId id="1076" r:id="rId62"/>
    <p:sldId id="1077" r:id="rId63"/>
    <p:sldId id="1078" r:id="rId64"/>
    <p:sldId id="1079" r:id="rId65"/>
    <p:sldId id="1080" r:id="rId66"/>
    <p:sldId id="1081" r:id="rId67"/>
    <p:sldId id="1082" r:id="rId68"/>
    <p:sldId id="1083" r:id="rId69"/>
    <p:sldId id="1084" r:id="rId70"/>
    <p:sldId id="1085" r:id="rId71"/>
    <p:sldId id="1086" r:id="rId72"/>
  </p:sldIdLst>
  <p:sldSz cx="9144000" cy="6858000" type="screen4x3"/>
  <p:notesSz cx="6797675" cy="987425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FF"/>
    <a:srgbClr val="2B6278"/>
    <a:srgbClr val="008000"/>
    <a:srgbClr val="948A88"/>
    <a:srgbClr val="2A2C50"/>
    <a:srgbClr val="717152"/>
    <a:srgbClr val="86472B"/>
    <a:srgbClr val="E5C9BB"/>
    <a:srgbClr val="AD7842"/>
    <a:srgbClr val="3F2E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9" autoAdjust="0"/>
    <p:restoredTop sz="95794" autoAdjust="0"/>
  </p:normalViewPr>
  <p:slideViewPr>
    <p:cSldViewPr>
      <p:cViewPr varScale="1">
        <p:scale>
          <a:sx n="113" d="100"/>
          <a:sy n="113" d="100"/>
        </p:scale>
        <p:origin x="1024" y="88"/>
      </p:cViewPr>
      <p:guideLst>
        <p:guide orient="horz" pos="2160"/>
        <p:guide pos="27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3330" y="-9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FE15F021-6D0B-46FD-9B8A-5A08A6D483D0}" type="datetimeFigureOut">
              <a:rPr lang="ko-KR" altLang="en-US"/>
              <a:pPr>
                <a:defRPr/>
              </a:pPr>
              <a:t>2022-05-09</a:t>
            </a:fld>
            <a:endParaRPr lang="en-US" altLang="ko-KR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C632109F-8AB7-46AB-9E12-1769705C79CA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7676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06771228-0F89-41D8-B079-3DC885FFF304}" type="datetimeFigureOut">
              <a:rPr lang="ko-KR" altLang="en-US"/>
              <a:pPr>
                <a:defRPr/>
              </a:pPr>
              <a:t>2022-05-09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1FF2B80C-8298-46FE-B90D-EE0F7614A21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2597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2066"/>
            </a:avLst>
          </a:prstGeom>
          <a:noFill/>
          <a:ln w="53975">
            <a:solidFill>
              <a:srgbClr val="99AD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9A5F3A"/>
              </a:solidFill>
            </a:endParaRPr>
          </a:p>
        </p:txBody>
      </p:sp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77578" y="595313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881590" y="998730"/>
            <a:ext cx="7186612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 err="1">
                <a:latin typeface="HY견고딕" pitchFamily="18" charset="-127"/>
                <a:ea typeface="HY견고딕" pitchFamily="18" charset="-127"/>
              </a:rPr>
              <a:t>파이썬</a:t>
            </a:r>
            <a:r>
              <a:rPr kumimoji="0" lang="ko-KR" altLang="en-US" sz="18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1800" dirty="0">
                <a:latin typeface="HY견고딕" pitchFamily="18" charset="-127"/>
                <a:ea typeface="HY견고딕" pitchFamily="18" charset="-127"/>
              </a:rPr>
              <a:t>for</a:t>
            </a:r>
            <a:r>
              <a:rPr kumimoji="0" lang="en-US" altLang="ko-KR" sz="1800" baseline="0" dirty="0">
                <a:latin typeface="HY견고딕" pitchFamily="18" charset="-127"/>
                <a:ea typeface="HY견고딕" pitchFamily="18" charset="-127"/>
              </a:rPr>
              <a:t> Beginner</a:t>
            </a:r>
            <a:endParaRPr kumimoji="0" lang="de-DE" altLang="ko-KR" sz="1200" b="0" dirty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16955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FF0000"/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u="none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none">
                <a:ea typeface="맑은 고딕" pitchFamily="50" charset="-127"/>
              </a:rPr>
              <a:t>본 강의교안의 저작권은 한빛아카데미㈜에 있습니다</a:t>
            </a:r>
            <a:r>
              <a:rPr kumimoji="0" lang="en-US" altLang="ko-KR" sz="1000" u="none">
                <a:ea typeface="맑은 고딕" pitchFamily="50" charset="-127"/>
              </a:rPr>
              <a:t>.</a:t>
            </a:r>
            <a:r>
              <a:rPr kumimoji="0" lang="ko-KR" altLang="en-US" sz="1000" u="none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u="none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none">
                <a:solidFill>
                  <a:srgbClr val="222222"/>
                </a:solidFill>
                <a:ea typeface="맑은 고딕" pitchFamily="50" charset="-127"/>
              </a:rPr>
              <a:t>이 자료는 강의 보조자료로 제공되는 것으로 무단으로 전제하거나 배포하는 것을 금합니다</a:t>
            </a:r>
            <a:r>
              <a:rPr kumimoji="0" lang="en-US" altLang="ko-KR" sz="1000" u="sng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9729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장제목">
    <p:bg>
      <p:bgPr>
        <a:solidFill>
          <a:srgbClr val="948A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251520" y="404664"/>
            <a:ext cx="4752528" cy="4777264"/>
            <a:chOff x="683568" y="451416"/>
            <a:chExt cx="4752528" cy="4777264"/>
          </a:xfrm>
        </p:grpSpPr>
        <p:pic>
          <p:nvPicPr>
            <p:cNvPr id="16" name="그림 15"/>
            <p:cNvPicPr>
              <a:picLocks noChangeAspect="1"/>
            </p:cNvPicPr>
            <p:nvPr userDrawn="1"/>
          </p:nvPicPr>
          <p:blipFill rotWithShape="1">
            <a:blip r:embed="rId2"/>
            <a:srcRect t="8890" b="7767"/>
            <a:stretch/>
          </p:blipFill>
          <p:spPr>
            <a:xfrm>
              <a:off x="683568" y="548680"/>
              <a:ext cx="4496543" cy="468000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 userDrawn="1"/>
          </p:nvSpPr>
          <p:spPr>
            <a:xfrm>
              <a:off x="4355976" y="451416"/>
              <a:ext cx="1080120" cy="720080"/>
            </a:xfrm>
            <a:prstGeom prst="rect">
              <a:avLst/>
            </a:prstGeom>
            <a:solidFill>
              <a:srgbClr val="948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제목 13"/>
          <p:cNvSpPr>
            <a:spLocks noGrp="1"/>
          </p:cNvSpPr>
          <p:nvPr>
            <p:ph type="title"/>
          </p:nvPr>
        </p:nvSpPr>
        <p:spPr>
          <a:xfrm>
            <a:off x="3635896" y="4797152"/>
            <a:ext cx="5328592" cy="1824936"/>
          </a:xfrm>
        </p:spPr>
        <p:txBody>
          <a:bodyPr>
            <a:noAutofit/>
          </a:bodyPr>
          <a:lstStyle>
            <a:lvl1pPr algn="ctr">
              <a:defRPr sz="4800" b="0">
                <a:solidFill>
                  <a:srgbClr val="2A2C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6770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이 장에서 만들 프로그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555848"/>
          </a:xfrm>
          <a:prstGeom prst="rect">
            <a:avLst/>
          </a:prstGeom>
          <a:solidFill>
            <a:srgbClr val="948A88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8B333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/83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8B3331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956121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기본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555848"/>
          </a:xfrm>
          <a:prstGeom prst="rect">
            <a:avLst/>
          </a:prstGeom>
          <a:solidFill>
            <a:srgbClr val="32738C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/83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3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3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3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923123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tx2">
                  <a:lumMod val="40000"/>
                  <a:lumOff val="6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5288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백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/83</a:t>
            </a:r>
          </a:p>
        </p:txBody>
      </p:sp>
    </p:spTree>
    <p:extLst>
      <p:ext uri="{BB962C8B-B14F-4D97-AF65-F5344CB8AC3E}">
        <p14:creationId xmlns:p14="http://schemas.microsoft.com/office/powerpoint/2010/main" val="2875631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>
            <a:grpSpLocks/>
          </p:cNvGrpSpPr>
          <p:nvPr userDrawn="1"/>
        </p:nvGrpSpPr>
        <p:grpSpPr bwMode="auto">
          <a:xfrm>
            <a:off x="-12700" y="-1588"/>
            <a:ext cx="9156700" cy="836613"/>
            <a:chOff x="-12020" y="-1058"/>
            <a:chExt cx="9158620" cy="720000"/>
          </a:xfrm>
          <a:solidFill>
            <a:schemeClr val="accent6">
              <a:lumMod val="75000"/>
            </a:schemeClr>
          </a:solidFill>
        </p:grpSpPr>
        <p:sp>
          <p:nvSpPr>
            <p:cNvPr id="3" name="직사각형 2"/>
            <p:cNvSpPr/>
            <p:nvPr userDrawn="1"/>
          </p:nvSpPr>
          <p:spPr>
            <a:xfrm>
              <a:off x="-12020" y="-1058"/>
              <a:ext cx="915862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4" name="직사각형 3"/>
            <p:cNvSpPr/>
            <p:nvPr userDrawn="1"/>
          </p:nvSpPr>
          <p:spPr>
            <a:xfrm>
              <a:off x="178946" y="-1058"/>
              <a:ext cx="8965726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</p:grpSp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>
          <a:xfrm>
            <a:off x="179388" y="6388100"/>
            <a:ext cx="504825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000">
                <a:latin typeface="+mn-lt"/>
                <a:ea typeface="+mn-ea"/>
              </a:defRPr>
            </a:lvl1pPr>
          </a:lstStyle>
          <a:p>
            <a:pPr>
              <a:defRPr/>
            </a:pPr>
            <a:fld id="{D23916F6-585A-4A9A-BCE4-41D17507ECD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415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2FD9B6-DC5A-4644-B01F-335E6DD2CDD1}" type="datetimeFigureOut">
              <a:rPr lang="ko-KR" altLang="en-US" smtClean="0"/>
              <a:pPr/>
              <a:t>2022-05-09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C740F2-65F4-46F1-8462-F5CEAE10B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669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6" r:id="rId1"/>
    <p:sldLayoutId id="2147484677" r:id="rId2"/>
    <p:sldLayoutId id="2147484678" r:id="rId3"/>
    <p:sldLayoutId id="2147484679" r:id="rId4"/>
    <p:sldLayoutId id="2147484680" r:id="rId5"/>
    <p:sldLayoutId id="2147484681" r:id="rId6"/>
    <p:sldLayoutId id="2147484683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9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6.wmf"/><Relationship Id="rId4" Type="http://schemas.openxmlformats.org/officeDocument/2006/relationships/oleObject" Target="../embeddings/oleObject2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156366-BFB2-4FDD-A1CA-8BAA0673F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36" y="-39511"/>
            <a:ext cx="9144000" cy="6794303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0AD00BB1-268B-44F9-A45F-D5E717784CAB}"/>
              </a:ext>
            </a:extLst>
          </p:cNvPr>
          <p:cNvSpPr txBox="1">
            <a:spLocks/>
          </p:cNvSpPr>
          <p:nvPr/>
        </p:nvSpPr>
        <p:spPr>
          <a:xfrm>
            <a:off x="2627784" y="1124744"/>
            <a:ext cx="5976664" cy="129614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ko-KR" sz="360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10</a:t>
            </a:r>
            <a:r>
              <a:rPr kumimoji="0" lang="ko-KR" altLang="en-US" sz="360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주차</a:t>
            </a:r>
            <a:endParaRPr kumimoji="0" lang="en-US" altLang="ko-KR" sz="36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fontAlgn="auto">
              <a:spcAft>
                <a:spcPts val="0"/>
              </a:spcAft>
            </a:pPr>
            <a:r>
              <a:rPr kumimoji="0" lang="ko-KR" altLang="en-US" sz="3600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기억 </a:t>
            </a:r>
            <a:r>
              <a:rPr kumimoji="0" lang="ko-KR" altLang="en-US" sz="360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장치 </a:t>
            </a:r>
            <a:r>
              <a:rPr kumimoji="0" lang="en-US" altLang="ko-KR" sz="360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(2)</a:t>
            </a:r>
            <a:endParaRPr kumimoji="0" lang="ko-KR" altLang="en-US" sz="36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2339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캐시 기억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957990"/>
          </a:xfrm>
        </p:spPr>
        <p:txBody>
          <a:bodyPr>
            <a:normAutofit/>
          </a:bodyPr>
          <a:lstStyle/>
          <a:p>
            <a:pPr marL="447675" lvl="1" indent="-285750">
              <a:lnSpc>
                <a:spcPct val="120000"/>
              </a:lnSpc>
              <a:spcBef>
                <a:spcPts val="1800"/>
              </a:spcBef>
              <a:spcAft>
                <a:spcPts val="6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ko-KR" altLang="en-US" sz="2000" b="1" spc="-100" dirty="0"/>
              <a:t>세트</a:t>
            </a:r>
            <a:r>
              <a:rPr lang="en-US" altLang="ko-KR" sz="2000" b="1" spc="-100" dirty="0"/>
              <a:t>-</a:t>
            </a:r>
            <a:r>
              <a:rPr lang="ko-KR" altLang="en-US" sz="2000" b="1" spc="-100" dirty="0"/>
              <a:t>연관 사상</a:t>
            </a:r>
            <a:r>
              <a:rPr lang="en-US" altLang="ko-KR" sz="2000" spc="-100" dirty="0"/>
              <a:t>(set-associative mapping)</a:t>
            </a:r>
          </a:p>
          <a:p>
            <a:pPr marL="542925" lvl="1" indent="-1619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직접 사상과 완전</a:t>
            </a:r>
            <a:r>
              <a:rPr lang="en-US" altLang="ko-KR" spc="-100" dirty="0"/>
              <a:t>-</a:t>
            </a:r>
            <a:r>
              <a:rPr lang="ko-KR" altLang="en-US" spc="-100" dirty="0"/>
              <a:t>연관 사상의 조합</a:t>
            </a:r>
          </a:p>
          <a:p>
            <a:pPr marL="542925" lvl="1" indent="-1619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200" dirty="0" err="1"/>
              <a:t>주기억</a:t>
            </a:r>
            <a:r>
              <a:rPr lang="ko-KR" altLang="en-US" spc="-200" dirty="0"/>
              <a:t> 장치 블록 그룹이 하나의 캐시 세트를 공유하며</a:t>
            </a:r>
            <a:r>
              <a:rPr lang="en-US" altLang="ko-KR" spc="-200" dirty="0"/>
              <a:t>, </a:t>
            </a:r>
            <a:r>
              <a:rPr lang="ko-KR" altLang="en-US" spc="-200" dirty="0"/>
              <a:t>그 세트에는 두 개 이상의 라인들이 적재될 수 있음</a:t>
            </a:r>
          </a:p>
          <a:p>
            <a:pPr marL="542925" lvl="1" indent="-1619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전체</a:t>
            </a:r>
            <a:r>
              <a:rPr lang="en-US" altLang="ko-KR" spc="-100" dirty="0"/>
              <a:t> </a:t>
            </a:r>
            <a:r>
              <a:rPr lang="ko-KR" altLang="en-US" spc="-100" dirty="0"/>
              <a:t>캐시 라인</a:t>
            </a:r>
            <a:r>
              <a:rPr lang="en-US" altLang="ko-KR" spc="-100" dirty="0"/>
              <a:t>(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ko-KR" spc="-100" dirty="0"/>
              <a:t>)</a:t>
            </a:r>
            <a:r>
              <a:rPr lang="ko-KR" altLang="en-US" spc="-100" dirty="0"/>
              <a:t>은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ko-KR" altLang="en-US" spc="-100" dirty="0"/>
              <a:t>개의 세트들로 나누어지며</a:t>
            </a:r>
            <a:r>
              <a:rPr lang="en-US" altLang="ko-KR" spc="-100" dirty="0"/>
              <a:t>, </a:t>
            </a:r>
            <a:r>
              <a:rPr lang="ko-KR" altLang="en-US" spc="-100" dirty="0"/>
              <a:t>각 세트들은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ko-KR" altLang="en-US" spc="-100" dirty="0"/>
              <a:t>개의 라인들로 구성</a:t>
            </a:r>
            <a:r>
              <a:rPr lang="en-US" altLang="ko-KR" spc="-100" dirty="0"/>
              <a:t>(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ko-KR" spc="-100" dirty="0"/>
              <a:t>-way)</a:t>
            </a:r>
          </a:p>
          <a:p>
            <a:pPr marL="542925" lvl="1" indent="-1619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 err="1"/>
              <a:t>주기억</a:t>
            </a:r>
            <a:r>
              <a:rPr lang="ko-KR" altLang="en-US" spc="-100" dirty="0"/>
              <a:t> 장치 블록</a:t>
            </a:r>
            <a:r>
              <a:rPr lang="en-US" altLang="ko-KR" dirty="0"/>
              <a:t>(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ko-KR" dirty="0"/>
              <a:t>)</a:t>
            </a:r>
            <a:r>
              <a:rPr lang="ko-KR" altLang="en-US" spc="-100" dirty="0"/>
              <a:t>이 적재될 수 있는 캐시 세트의 번호 </a:t>
            </a:r>
            <a:r>
              <a:rPr lang="en-US" altLang="ko-K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ko-KR" spc="-100" dirty="0"/>
              <a:t>  :</a:t>
            </a:r>
          </a:p>
          <a:p>
            <a:pPr marL="542925" lvl="1" indent="-161925">
              <a:lnSpc>
                <a:spcPct val="12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ko-KR" altLang="en-US" spc="-100" dirty="0"/>
          </a:p>
          <a:p>
            <a:pPr marL="542925" lvl="1" indent="-161925">
              <a:lnSpc>
                <a:spcPct val="12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542925" lvl="1" indent="-161925">
              <a:lnSpc>
                <a:spcPct val="12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542925" lvl="1" indent="-161925">
              <a:lnSpc>
                <a:spcPct val="12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앞의</a:t>
            </a:r>
            <a:r>
              <a:rPr lang="en-US" altLang="ko-KR" spc="-100" dirty="0"/>
              <a:t> </a:t>
            </a:r>
            <a:r>
              <a:rPr lang="ko-KR" altLang="en-US" spc="-100" dirty="0"/>
              <a:t>예에서 캐시 라인의 수는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ko-KR" spc="-100" dirty="0"/>
              <a:t>=8</a:t>
            </a:r>
            <a:r>
              <a:rPr lang="ko-KR" altLang="en-US" spc="-100" dirty="0"/>
              <a:t>이다</a:t>
            </a:r>
            <a:r>
              <a:rPr lang="en-US" altLang="ko-KR" spc="-100" dirty="0"/>
              <a:t>. </a:t>
            </a:r>
            <a:r>
              <a:rPr lang="ko-KR" altLang="en-US" spc="-100" dirty="0"/>
              <a:t>세트당 캐시 라인의 수가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ko-KR" spc="-100" dirty="0"/>
              <a:t>=2</a:t>
            </a:r>
            <a:r>
              <a:rPr lang="ko-KR" altLang="en-US" spc="-100" dirty="0"/>
              <a:t>라면 세트 수는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ko-KR" spc="-100" dirty="0"/>
              <a:t>=8/2=4</a:t>
            </a:r>
            <a:r>
              <a:rPr lang="ko-KR" altLang="en-US" spc="-100" dirty="0"/>
              <a:t>개다</a:t>
            </a:r>
            <a:r>
              <a:rPr lang="en-US" altLang="ko-KR" spc="-100" dirty="0"/>
              <a:t>. </a:t>
            </a:r>
            <a:r>
              <a:rPr lang="ko-KR" altLang="en-US" spc="-100" dirty="0"/>
              <a:t>따라서 캐시는 세트 </a:t>
            </a:r>
            <a:r>
              <a:rPr lang="en-US" altLang="ko-KR" spc="-100" dirty="0"/>
              <a:t>4</a:t>
            </a:r>
            <a:r>
              <a:rPr lang="ko-KR" altLang="en-US" spc="-100" dirty="0"/>
              <a:t>개로 구성되고</a:t>
            </a:r>
            <a:r>
              <a:rPr lang="en-US" altLang="ko-KR" spc="-100" dirty="0"/>
              <a:t>, </a:t>
            </a:r>
            <a:r>
              <a:rPr lang="ko-KR" altLang="en-US" spc="-100" dirty="0"/>
              <a:t>각 세트에 캐시 라인이 </a:t>
            </a:r>
            <a:r>
              <a:rPr lang="en-US" altLang="ko-KR" spc="-100" dirty="0"/>
              <a:t>2</a:t>
            </a:r>
            <a:r>
              <a:rPr lang="ko-KR" altLang="en-US" spc="-100" dirty="0"/>
              <a:t>개 있다</a:t>
            </a:r>
            <a:r>
              <a:rPr lang="en-US" altLang="ko-KR" spc="-100" dirty="0"/>
              <a:t>.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164" y="4869160"/>
            <a:ext cx="3974154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052247" y="2852936"/>
            <a:ext cx="1241045" cy="67710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= </a:t>
            </a:r>
            <a:r>
              <a:rPr lang="en-US" altLang="ko-KR" sz="19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ko-KR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en-US" altLang="ko-KR" sz="19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en-US" altLang="ko-KR" sz="19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9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ko-KR" sz="1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ko-KR" sz="1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 </a:t>
            </a:r>
            <a:r>
              <a:rPr lang="en-US" altLang="ko-KR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 </a:t>
            </a:r>
            <a:r>
              <a:rPr lang="en-US" altLang="ko-KR" sz="1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ko-KR" alt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979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캐시 기억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957990"/>
          </a:xfrm>
        </p:spPr>
        <p:txBody>
          <a:bodyPr>
            <a:normAutofit/>
          </a:bodyPr>
          <a:lstStyle/>
          <a:p>
            <a:pPr marL="542925" lvl="1" indent="-161925">
              <a:lnSpc>
                <a:spcPct val="12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 err="1"/>
              <a:t>주기억</a:t>
            </a:r>
            <a:r>
              <a:rPr lang="ko-KR" altLang="en-US" spc="-100" dirty="0"/>
              <a:t> 장치의 블록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ko-KR" spc="-100" dirty="0"/>
              <a:t>(=0, 1, …, 31)</a:t>
            </a:r>
            <a:r>
              <a:rPr lang="ko-KR" altLang="en-US" spc="-100" dirty="0"/>
              <a:t>가 적재될 수 있는 세트 번호는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ko-KR" spc="-100" dirty="0"/>
              <a:t> mod 4</a:t>
            </a:r>
            <a:r>
              <a:rPr lang="ko-KR" altLang="en-US" spc="-100" dirty="0"/>
              <a:t>로 결정된다</a:t>
            </a:r>
            <a:r>
              <a:rPr lang="en-US" altLang="ko-KR" spc="-100" dirty="0"/>
              <a:t>.</a:t>
            </a:r>
          </a:p>
          <a:p>
            <a:pPr marL="542925" lvl="1" indent="-161925">
              <a:lnSpc>
                <a:spcPct val="12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세트</a:t>
            </a:r>
            <a:r>
              <a:rPr lang="en-US" altLang="ko-KR" spc="-100" dirty="0"/>
              <a:t>-</a:t>
            </a:r>
            <a:r>
              <a:rPr lang="ko-KR" altLang="en-US" spc="-100" dirty="0"/>
              <a:t>연관 사상 방식에서 세트 </a:t>
            </a:r>
            <a:r>
              <a:rPr lang="en-US" altLang="ko-KR" spc="-100" dirty="0"/>
              <a:t>4</a:t>
            </a:r>
            <a:r>
              <a:rPr lang="ko-KR" altLang="en-US" spc="-100" dirty="0"/>
              <a:t>개</a:t>
            </a:r>
            <a:r>
              <a:rPr lang="en-US" altLang="ko-KR" spc="-100" dirty="0"/>
              <a:t>, </a:t>
            </a:r>
            <a:r>
              <a:rPr lang="ko-KR" altLang="en-US" spc="-100" dirty="0"/>
              <a:t>세트당 캐시 라인 </a:t>
            </a:r>
            <a:r>
              <a:rPr lang="en-US" altLang="ko-KR" spc="-100" dirty="0"/>
              <a:t>2</a:t>
            </a:r>
            <a:r>
              <a:rPr lang="ko-KR" altLang="en-US" spc="-100" dirty="0"/>
              <a:t>개에 들어갈 수 있는 </a:t>
            </a:r>
            <a:r>
              <a:rPr lang="ko-KR" altLang="en-US" spc="-100" dirty="0" err="1"/>
              <a:t>주기억</a:t>
            </a:r>
            <a:r>
              <a:rPr lang="ko-KR" altLang="en-US" spc="-100" dirty="0"/>
              <a:t> 장치 블록 </a:t>
            </a:r>
            <a:r>
              <a:rPr lang="en-US" altLang="ko-KR" spc="-100" dirty="0"/>
              <a:t>32</a:t>
            </a:r>
            <a:r>
              <a:rPr lang="ko-KR" altLang="en-US" spc="-100" dirty="0"/>
              <a:t>개는 다음과 같다</a:t>
            </a:r>
            <a:r>
              <a:rPr lang="en-US" altLang="ko-KR" spc="-100" dirty="0"/>
              <a:t>.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16832"/>
            <a:ext cx="8059703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1632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캐시 기억 장치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95" y="569570"/>
            <a:ext cx="6473954" cy="625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23928" y="836712"/>
            <a:ext cx="49364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2-way </a:t>
            </a:r>
            <a:r>
              <a:rPr lang="ko-KR" altLang="en-US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세트</a:t>
            </a:r>
            <a:r>
              <a:rPr lang="en-US" altLang="ko-KR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연관 사상 방식</a:t>
            </a:r>
            <a:r>
              <a:rPr lang="en-US" altLang="ko-KR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3618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캐시 기억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447675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Wingdings" panose="05000000000000000000" pitchFamily="2" charset="2"/>
              <a:buChar char="v"/>
            </a:pPr>
            <a:r>
              <a:rPr lang="ko-KR" altLang="en-US" sz="1800" spc="-100" dirty="0"/>
              <a:t>세트</a:t>
            </a:r>
            <a:r>
              <a:rPr lang="en-US" altLang="ko-KR" sz="1800" spc="-100" dirty="0"/>
              <a:t>-</a:t>
            </a:r>
            <a:r>
              <a:rPr lang="ko-KR" altLang="en-US" sz="1800" spc="-100" dirty="0"/>
              <a:t>연관 사상에서 캐시 내부 구성 및 읽기 동작</a:t>
            </a:r>
          </a:p>
          <a:p>
            <a:pPr marL="381000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r>
              <a:rPr lang="ko-KR" altLang="en-US" spc="-100" dirty="0"/>
              <a:t>➊ </a:t>
            </a:r>
            <a:r>
              <a:rPr lang="ko-KR" altLang="en-US" spc="-100" dirty="0" err="1"/>
              <a:t>주기억</a:t>
            </a:r>
            <a:r>
              <a:rPr lang="ko-KR" altLang="en-US" spc="-100" dirty="0"/>
              <a:t> 장치 주소 </a:t>
            </a:r>
            <a:r>
              <a:rPr lang="en-US" altLang="ko-KR" spc="-100" dirty="0"/>
              <a:t>001 00 10</a:t>
            </a:r>
            <a:r>
              <a:rPr lang="ko-KR" altLang="en-US" spc="-100" dirty="0"/>
              <a:t>이 캐시로 보내진다</a:t>
            </a:r>
            <a:r>
              <a:rPr lang="en-US" altLang="ko-KR" spc="-100" dirty="0"/>
              <a:t>(</a:t>
            </a:r>
            <a:r>
              <a:rPr lang="ko-KR" altLang="en-US" spc="-100" dirty="0"/>
              <a:t>태그 필드</a:t>
            </a:r>
            <a:r>
              <a:rPr lang="en-US" altLang="ko-KR" spc="-100" dirty="0"/>
              <a:t>=001, </a:t>
            </a:r>
            <a:r>
              <a:rPr lang="ko-KR" altLang="en-US" spc="-100" dirty="0"/>
              <a:t>세트 필드</a:t>
            </a:r>
            <a:r>
              <a:rPr lang="en-US" altLang="ko-KR" spc="-100" dirty="0"/>
              <a:t>=00, </a:t>
            </a:r>
            <a:r>
              <a:rPr lang="ko-KR" altLang="en-US" spc="-100" dirty="0"/>
              <a:t>워드 필드</a:t>
            </a:r>
            <a:r>
              <a:rPr lang="en-US" altLang="ko-KR" spc="-100" dirty="0"/>
              <a:t>=</a:t>
            </a:r>
            <a:r>
              <a:rPr lang="ko-KR" altLang="en-US" spc="-100" dirty="0"/>
              <a:t> </a:t>
            </a:r>
            <a:r>
              <a:rPr lang="en-US" altLang="ko-KR" spc="-100" dirty="0"/>
              <a:t>10).</a:t>
            </a:r>
          </a:p>
          <a:p>
            <a:pPr marL="381000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r>
              <a:rPr lang="en-US" altLang="ko-KR" spc="-100" dirty="0"/>
              <a:t>➋ 00 </a:t>
            </a:r>
            <a:r>
              <a:rPr lang="ko-KR" altLang="en-US" spc="-100" dirty="0"/>
              <a:t>세트 번호를 이용해 캐시의 </a:t>
            </a:r>
            <a:r>
              <a:rPr lang="en-US" altLang="ko-KR" spc="-100" dirty="0"/>
              <a:t>0</a:t>
            </a:r>
            <a:r>
              <a:rPr lang="ko-KR" altLang="en-US" spc="-100" dirty="0"/>
              <a:t>번 세트를 선택한다</a:t>
            </a:r>
            <a:r>
              <a:rPr lang="en-US" altLang="ko-KR" spc="-100" dirty="0"/>
              <a:t>.</a:t>
            </a:r>
          </a:p>
          <a:p>
            <a:pPr marL="381000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r>
              <a:rPr lang="en-US" altLang="ko-KR" spc="-100" dirty="0"/>
              <a:t>➌ 0 </a:t>
            </a:r>
            <a:r>
              <a:rPr lang="ko-KR" altLang="en-US" spc="-100" dirty="0"/>
              <a:t>번 세트 라인의 태그에 </a:t>
            </a:r>
            <a:r>
              <a:rPr lang="ko-KR" altLang="en-US" spc="-100" dirty="0" err="1"/>
              <a:t>주기억</a:t>
            </a:r>
            <a:r>
              <a:rPr lang="ko-KR" altLang="en-US" spc="-100" dirty="0"/>
              <a:t> 장치 주소의 태그 비트</a:t>
            </a:r>
            <a:r>
              <a:rPr lang="en-US" altLang="ko-KR" spc="-100" dirty="0"/>
              <a:t>0 01</a:t>
            </a:r>
            <a:r>
              <a:rPr lang="ko-KR" altLang="en-US" spc="-100" dirty="0"/>
              <a:t>과 일치하는 것이 있는지 검사한다</a:t>
            </a:r>
            <a:r>
              <a:rPr lang="en-US" altLang="ko-KR" spc="-100" dirty="0"/>
              <a:t>.</a:t>
            </a:r>
          </a:p>
          <a:p>
            <a:pPr marL="381000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r>
              <a:rPr lang="en-US" altLang="ko-KR" spc="-100" dirty="0"/>
              <a:t>➍ 0</a:t>
            </a:r>
            <a:r>
              <a:rPr lang="ko-KR" altLang="en-US" spc="-100" dirty="0"/>
              <a:t>번 세트 내 첫 번째 라인의 태그 비트가 </a:t>
            </a:r>
            <a:r>
              <a:rPr lang="en-US" altLang="ko-KR" spc="-100" dirty="0"/>
              <a:t>001</a:t>
            </a:r>
            <a:r>
              <a:rPr lang="ko-KR" altLang="en-US" spc="-100" dirty="0"/>
              <a:t>이므로 히트되었다</a:t>
            </a:r>
            <a:r>
              <a:rPr lang="en-US" altLang="ko-KR" spc="-100" dirty="0"/>
              <a:t>.</a:t>
            </a:r>
          </a:p>
          <a:p>
            <a:pPr marL="381000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r>
              <a:rPr lang="en-US" altLang="ko-KR" spc="-100" dirty="0"/>
              <a:t>➎ </a:t>
            </a:r>
            <a:r>
              <a:rPr lang="ko-KR" altLang="en-US" spc="-100" dirty="0"/>
              <a:t>다음에는 주소의 워드 필드가 </a:t>
            </a:r>
            <a:r>
              <a:rPr lang="en-US" altLang="ko-KR" spc="-100" dirty="0"/>
              <a:t>10</a:t>
            </a:r>
            <a:r>
              <a:rPr lang="ko-KR" altLang="en-US" spc="-100" dirty="0"/>
              <a:t>이므로 </a:t>
            </a:r>
            <a:r>
              <a:rPr lang="en-US" altLang="ko-KR" spc="-100" dirty="0"/>
              <a:t>gift </a:t>
            </a:r>
            <a:r>
              <a:rPr lang="ko-KR" altLang="en-US" spc="-100" dirty="0"/>
              <a:t>중에서 </a:t>
            </a:r>
            <a:r>
              <a:rPr lang="en-US" altLang="ko-KR" spc="-100" dirty="0"/>
              <a:t>f(1110 0110)</a:t>
            </a:r>
            <a:r>
              <a:rPr lang="ko-KR" altLang="en-US" spc="-100" dirty="0"/>
              <a:t>가 인출되어 </a:t>
            </a:r>
            <a:r>
              <a:rPr lang="en-US" altLang="ko-KR" spc="-100" dirty="0"/>
              <a:t>CPU</a:t>
            </a:r>
            <a:r>
              <a:rPr lang="ko-KR" altLang="en-US" spc="-100" dirty="0"/>
              <a:t>로 전송된다</a:t>
            </a:r>
            <a:r>
              <a:rPr lang="en-US" altLang="ko-KR" spc="-100" dirty="0"/>
              <a:t>.</a:t>
            </a:r>
          </a:p>
          <a:p>
            <a:pPr marL="628650" lvl="1" indent="-24765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r>
              <a:rPr lang="en-US" altLang="ko-KR" spc="-100" dirty="0"/>
              <a:t>➏ </a:t>
            </a:r>
            <a:r>
              <a:rPr lang="ko-KR" altLang="en-US" spc="-100" dirty="0"/>
              <a:t>그러나 태그 비트가 일치하지 않으면 캐시가 미스된 것이므로 주소 전체가 </a:t>
            </a:r>
            <a:r>
              <a:rPr lang="ko-KR" altLang="en-US" spc="-100" dirty="0" err="1"/>
              <a:t>주기억</a:t>
            </a:r>
            <a:r>
              <a:rPr lang="ko-KR" altLang="en-US" spc="-100" dirty="0"/>
              <a:t> 장치로 보내져서 해당 블록을 인출해 온다</a:t>
            </a:r>
            <a:r>
              <a:rPr lang="en-US" altLang="ko-KR" spc="-100" dirty="0"/>
              <a:t>. </a:t>
            </a:r>
            <a:r>
              <a:rPr lang="ko-KR" altLang="en-US" spc="-100" dirty="0"/>
              <a:t>적절한 교체 알고리즘에 의하여 </a:t>
            </a:r>
            <a:r>
              <a:rPr lang="en-US" altLang="ko-KR" spc="-100" dirty="0"/>
              <a:t>2</a:t>
            </a:r>
            <a:r>
              <a:rPr lang="ko-KR" altLang="en-US" spc="-100" dirty="0"/>
              <a:t>개 중 하나를 선택하여 그 라인에 새로운 블록을 적재해야 한다</a:t>
            </a:r>
            <a:r>
              <a:rPr lang="en-US" altLang="ko-KR" spc="-100" dirty="0"/>
              <a:t>.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717032"/>
            <a:ext cx="566928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2612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캐시 기억 장치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611560" y="2564904"/>
            <a:ext cx="7175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1800" dirty="0">
                <a:solidFill>
                  <a:srgbClr val="00B0F0"/>
                </a:solidFill>
                <a:latin typeface="HY헤드라인M" pitchFamily="18" charset="-127"/>
                <a:ea typeface="HY헤드라인M" pitchFamily="18" charset="-127"/>
              </a:rPr>
              <a:t>풀이 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323528" y="908720"/>
          <a:ext cx="8568952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888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예제 </a:t>
                      </a:r>
                      <a:r>
                        <a:rPr kumimoji="0" lang="en-US" altLang="ko-KR" sz="1800" b="0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6-8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세트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연관 사상 캐시의 라인들이 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그림 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6-32]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와 같이 저장되어 있다고 가정하자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이때 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CPU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에서 발생한 주소들이 다음과 같은 경우 히트인지 또는 미스인지 구별하여라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그리고 미스인 경우 </a:t>
                      </a:r>
                      <a:r>
                        <a:rPr lang="ko-KR" altLang="en-US" sz="1800" b="0" spc="-50" baseline="0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주기억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 장치에서 데이터를 인출하여 해당 라인에 적재된 후 결과를 설명하여라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(a) 100 00 01      (b) 011 10 11</a:t>
                      </a:r>
                    </a:p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(c) 111 11 10       (d) 010 00 00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707810" y="2953103"/>
            <a:ext cx="8040654" cy="26868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Aft>
                <a:spcPts val="600"/>
              </a:spcAft>
              <a:buClr>
                <a:srgbClr val="00B0F0"/>
              </a:buClr>
              <a:buAutoNum type="alphaLcParenBoth"/>
            </a:pPr>
            <a:r>
              <a:rPr lang="ko-KR" altLang="en-US" sz="1600" b="1" spc="-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히트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0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 세트의 두 번째 라인에 적재되어 있으며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인출 데이터는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bowl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이다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20000"/>
              </a:lnSpc>
              <a:spcAft>
                <a:spcPts val="600"/>
              </a:spcAft>
              <a:buClr>
                <a:srgbClr val="00B0F0"/>
              </a:buClr>
              <a:buAutoNum type="alphaLcParenBoth"/>
            </a:pPr>
            <a:r>
              <a:rPr lang="ko-KR" altLang="en-US" sz="1600" b="1" spc="-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미스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적재될 수 있는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 세트의 첫 번째 라인의 태그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000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주소의 태그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011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일치하지 않는다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따라서 빈 두 번째 라인에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silk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적재되고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태그는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011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변경된다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최종적으로 인출 데이터는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silk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20000"/>
              </a:lnSpc>
              <a:spcAft>
                <a:spcPts val="600"/>
              </a:spcAft>
              <a:buClr>
                <a:srgbClr val="00B0F0"/>
              </a:buClr>
              <a:buAutoNum type="alphaLcParenBoth"/>
            </a:pPr>
            <a:r>
              <a:rPr lang="ko-KR" altLang="en-US" sz="1600" b="1" spc="-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히트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3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 세트의 첫 번째 라인에 적재되어 있으며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인출 데이터는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fact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20000"/>
              </a:lnSpc>
              <a:spcAft>
                <a:spcPts val="600"/>
              </a:spcAft>
              <a:buClr>
                <a:srgbClr val="00B0F0"/>
              </a:buClr>
              <a:buAutoNum type="alphaLcParenBoth"/>
            </a:pPr>
            <a:r>
              <a:rPr lang="ko-KR" altLang="en-US" sz="1600" b="1" spc="-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미스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블록이 적재될 수 있는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 세트의 두 라인의 태그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(001, 100)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주소의 태그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010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일치하지 않는다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편의상 새로운 블록이 두 번째 라인에 적재된다고 가정하면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skin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적재되고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태그는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010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변경된다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최종 인출 데이터는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skin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539240" y="5702070"/>
            <a:ext cx="8174181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363371" y="5729780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of Example</a:t>
            </a:r>
            <a:endParaRPr lang="ko-KR" altLang="en-US" sz="1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541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캐시 기억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447675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Wingdings" panose="05000000000000000000" pitchFamily="2" charset="2"/>
              <a:buChar char="v"/>
            </a:pPr>
            <a:r>
              <a:rPr lang="ko-KR" altLang="en-US" sz="1800" spc="-100" dirty="0"/>
              <a:t>사상 방식의 비교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68760"/>
            <a:ext cx="5674230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3206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캐시 기억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sz="2200" spc="-100" dirty="0">
                <a:solidFill>
                  <a:srgbClr val="2B6278"/>
                </a:solidFill>
              </a:rPr>
              <a:t>     교체 알고리즘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세트</a:t>
            </a:r>
            <a:r>
              <a:rPr lang="en-US" altLang="ko-KR" spc="-100" dirty="0"/>
              <a:t>-</a:t>
            </a:r>
            <a:r>
              <a:rPr lang="ko-KR" altLang="en-US" spc="-100" dirty="0"/>
              <a:t>연관 사상에서 </a:t>
            </a:r>
            <a:r>
              <a:rPr lang="ko-KR" altLang="en-US" spc="-100" dirty="0" err="1"/>
              <a:t>주기억</a:t>
            </a:r>
            <a:r>
              <a:rPr lang="ko-KR" altLang="en-US" spc="-100" dirty="0"/>
              <a:t> 장치로부터 새로운 블록이 캐시로 적재될 때</a:t>
            </a:r>
            <a:r>
              <a:rPr lang="en-US" altLang="ko-KR" spc="-100" dirty="0"/>
              <a:t>, </a:t>
            </a:r>
            <a:r>
              <a:rPr lang="ko-KR" altLang="en-US" spc="-100" dirty="0"/>
              <a:t>만약 세트 내 모든 라인들이 다른 블록들로 채워져 있다면</a:t>
            </a:r>
            <a:r>
              <a:rPr lang="en-US" altLang="ko-KR" spc="-100" dirty="0"/>
              <a:t>, </a:t>
            </a:r>
            <a:r>
              <a:rPr lang="ko-KR" altLang="en-US" spc="-100" dirty="0"/>
              <a:t>그들 중의 하나를 선택하여 새로운 블록으로 교체</a:t>
            </a:r>
          </a:p>
          <a:p>
            <a:pPr marL="542925" lvl="1" indent="-161925">
              <a:lnSpc>
                <a:spcPct val="110000"/>
              </a:lnSpc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교체 알고리즘 </a:t>
            </a:r>
            <a:r>
              <a:rPr lang="en-US" altLang="ko-KR" spc="-100" dirty="0"/>
              <a:t>: </a:t>
            </a:r>
            <a:r>
              <a:rPr lang="ko-KR" altLang="en-US" spc="-100" dirty="0"/>
              <a:t>캐시 </a:t>
            </a:r>
            <a:r>
              <a:rPr lang="ko-KR" altLang="en-US" spc="-100" dirty="0" err="1"/>
              <a:t>히트율을</a:t>
            </a:r>
            <a:r>
              <a:rPr lang="ko-KR" altLang="en-US" spc="-100" dirty="0"/>
              <a:t> 극대화할 수 있도록 교체할 블록을 선택하기 위한 알고리즘</a:t>
            </a:r>
          </a:p>
          <a:p>
            <a:pPr marL="714375" lvl="1" indent="-161925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</a:pPr>
            <a:r>
              <a:rPr lang="en-US" altLang="ko-KR" b="1" spc="-100" dirty="0">
                <a:solidFill>
                  <a:srgbClr val="00B0F0"/>
                </a:solidFill>
              </a:rPr>
              <a:t>LRU</a:t>
            </a:r>
            <a:r>
              <a:rPr lang="en-US" altLang="ko-KR" spc="-100" dirty="0"/>
              <a:t>(Least Recently Used)</a:t>
            </a:r>
            <a:r>
              <a:rPr lang="ko-KR" altLang="en-US" spc="-100" dirty="0"/>
              <a:t> </a:t>
            </a:r>
            <a:r>
              <a:rPr lang="en-US" altLang="ko-KR" spc="-100" dirty="0"/>
              <a:t>: </a:t>
            </a:r>
            <a:r>
              <a:rPr lang="ko-KR" altLang="en-US" spc="-100" dirty="0"/>
              <a:t>사용되지 않은 채로 가장 오래 있었던 블록을 교체하는 방식</a:t>
            </a:r>
          </a:p>
          <a:p>
            <a:pPr marL="714375" lvl="1" indent="-161925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</a:pPr>
            <a:r>
              <a:rPr lang="en-US" altLang="ko-KR" b="1" spc="-100" dirty="0">
                <a:solidFill>
                  <a:srgbClr val="00B0F0"/>
                </a:solidFill>
              </a:rPr>
              <a:t>FIFO</a:t>
            </a:r>
            <a:r>
              <a:rPr lang="en-US" altLang="ko-KR" spc="-100" dirty="0"/>
              <a:t>(First-In-First-Out) </a:t>
            </a:r>
            <a:r>
              <a:rPr lang="ko-KR" altLang="en-US" spc="-100" dirty="0"/>
              <a:t>알고리즘 </a:t>
            </a:r>
            <a:r>
              <a:rPr lang="en-US" altLang="ko-KR" spc="-100" dirty="0"/>
              <a:t>: </a:t>
            </a:r>
            <a:r>
              <a:rPr lang="ko-KR" altLang="en-US" spc="-100" dirty="0"/>
              <a:t>캐시에 적재된 지 가장 오래된 블록을 교체하는 방식</a:t>
            </a:r>
          </a:p>
          <a:p>
            <a:pPr marL="714375" lvl="1" indent="-161925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</a:pPr>
            <a:r>
              <a:rPr lang="en-US" altLang="ko-KR" b="1" spc="-100" dirty="0">
                <a:solidFill>
                  <a:srgbClr val="00B0F0"/>
                </a:solidFill>
              </a:rPr>
              <a:t>LFU</a:t>
            </a:r>
            <a:r>
              <a:rPr lang="en-US" altLang="ko-KR" spc="-100" dirty="0"/>
              <a:t>(Least Frequently Used) </a:t>
            </a:r>
            <a:r>
              <a:rPr lang="ko-KR" altLang="en-US" spc="-100" dirty="0"/>
              <a:t>알고리즘 </a:t>
            </a:r>
            <a:r>
              <a:rPr lang="en-US" altLang="ko-KR" spc="-100" dirty="0"/>
              <a:t>: </a:t>
            </a:r>
            <a:r>
              <a:rPr lang="ko-KR" altLang="en-US" spc="-100" dirty="0"/>
              <a:t>참조되었던 횟수가 가장 적은 블록을 교체하는 방식</a:t>
            </a:r>
            <a:endParaRPr lang="en-US" altLang="ko-KR" spc="-100" dirty="0"/>
          </a:p>
          <a:p>
            <a:pPr marL="714375" lvl="1" indent="-161925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</a:pPr>
            <a:r>
              <a:rPr lang="en-US" altLang="ko-KR" b="1" spc="-100" dirty="0">
                <a:solidFill>
                  <a:srgbClr val="00B0F0"/>
                </a:solidFill>
              </a:rPr>
              <a:t>Random</a:t>
            </a:r>
            <a:r>
              <a:rPr lang="ko-KR" altLang="en-US" spc="-100" dirty="0"/>
              <a:t> </a:t>
            </a:r>
            <a:r>
              <a:rPr lang="en-US" altLang="ko-KR" spc="-100" dirty="0"/>
              <a:t>: </a:t>
            </a:r>
            <a:r>
              <a:rPr lang="ko-KR" altLang="en-US" spc="-100" dirty="0"/>
              <a:t>사용 횟수를 고려하지 않고 후보 캐시 라인 중 임의로 선택하여 교체하는 방식</a:t>
            </a:r>
            <a:endParaRPr lang="en-US" altLang="ko-KR" spc="-100" dirty="0"/>
          </a:p>
        </p:txBody>
      </p:sp>
      <p:grpSp>
        <p:nvGrpSpPr>
          <p:cNvPr id="7" name="그룹 6"/>
          <p:cNvGrpSpPr/>
          <p:nvPr/>
        </p:nvGrpSpPr>
        <p:grpSpPr>
          <a:xfrm>
            <a:off x="201984" y="731957"/>
            <a:ext cx="341760" cy="430887"/>
            <a:chOff x="1454125" y="2542102"/>
            <a:chExt cx="341760" cy="430887"/>
          </a:xfrm>
        </p:grpSpPr>
        <p:sp>
          <p:nvSpPr>
            <p:cNvPr id="8" name="TextBox 7"/>
            <p:cNvSpPr txBox="1"/>
            <p:nvPr/>
          </p:nvSpPr>
          <p:spPr>
            <a:xfrm>
              <a:off x="1475656" y="2596842"/>
              <a:ext cx="288032" cy="340519"/>
            </a:xfrm>
            <a:prstGeom prst="roundRect">
              <a:avLst/>
            </a:prstGeom>
            <a:solidFill>
              <a:srgbClr val="2B6278"/>
            </a:solidFill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54125" y="2542102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bg1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3</a:t>
              </a:r>
              <a:endParaRPr lang="ko-KR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0454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캐시 기억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sz="2200" spc="-100" dirty="0">
                <a:solidFill>
                  <a:srgbClr val="2B6278"/>
                </a:solidFill>
              </a:rPr>
              <a:t>     쓰기 정책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캐시의 블록이 변경되었을 때 그 내용을 </a:t>
            </a:r>
            <a:r>
              <a:rPr lang="ko-KR" altLang="en-US" spc="-100" dirty="0" err="1"/>
              <a:t>주기억</a:t>
            </a:r>
            <a:r>
              <a:rPr lang="ko-KR" altLang="en-US" spc="-100" dirty="0"/>
              <a:t> 장치에 갱신하는 시기와 방법의 결정</a:t>
            </a:r>
            <a:endParaRPr lang="en-US" altLang="ko-KR" spc="-100" dirty="0"/>
          </a:p>
          <a:p>
            <a:pPr marL="542925" lvl="1" indent="-285750">
              <a:lnSpc>
                <a:spcPct val="110000"/>
              </a:lnSpc>
              <a:spcBef>
                <a:spcPts val="600"/>
              </a:spcBef>
              <a:spcAft>
                <a:spcPts val="2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en-US" altLang="ko-KR" sz="1800" b="1" spc="-100" dirty="0"/>
              <a:t>Write-through</a:t>
            </a:r>
          </a:p>
          <a:p>
            <a:pPr marL="714375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모든 쓰기 동작들이 캐시로 뿐만 아니라 </a:t>
            </a:r>
            <a:r>
              <a:rPr lang="ko-KR" altLang="en-US" spc="-100" dirty="0" err="1"/>
              <a:t>주기억</a:t>
            </a:r>
            <a:r>
              <a:rPr lang="ko-KR" altLang="en-US" spc="-100" dirty="0"/>
              <a:t> 장치로도 동시에 수행되는 방식</a:t>
            </a:r>
            <a:endParaRPr lang="en-US" altLang="ko-KR" spc="-100" dirty="0"/>
          </a:p>
          <a:p>
            <a:pPr marL="542925" lvl="1" indent="-285750">
              <a:lnSpc>
                <a:spcPct val="110000"/>
              </a:lnSpc>
              <a:spcBef>
                <a:spcPts val="600"/>
              </a:spcBef>
              <a:spcAft>
                <a:spcPts val="2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en-US" altLang="ko-KR" sz="1800" b="1" spc="-100" dirty="0"/>
              <a:t>Write-back</a:t>
            </a:r>
          </a:p>
          <a:p>
            <a:pPr marL="714375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캐시에서 데이터가 변경되어도 </a:t>
            </a:r>
            <a:r>
              <a:rPr lang="ko-KR" altLang="en-US" spc="-100" dirty="0" err="1"/>
              <a:t>주기억</a:t>
            </a:r>
            <a:r>
              <a:rPr lang="ko-KR" altLang="en-US" spc="-100" dirty="0"/>
              <a:t> 장치에는 갱신되지 않는 방식</a:t>
            </a:r>
            <a:endParaRPr lang="en-US" altLang="ko-KR" spc="-100" dirty="0"/>
          </a:p>
          <a:p>
            <a:pPr marL="714375" lvl="1" indent="-19050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714375" lvl="1" indent="-19050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714375" lvl="1" indent="-19050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714375" lvl="1" indent="-19050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grpSp>
        <p:nvGrpSpPr>
          <p:cNvPr id="7" name="그룹 6"/>
          <p:cNvGrpSpPr/>
          <p:nvPr/>
        </p:nvGrpSpPr>
        <p:grpSpPr>
          <a:xfrm>
            <a:off x="201984" y="731957"/>
            <a:ext cx="341760" cy="430887"/>
            <a:chOff x="1454125" y="2542102"/>
            <a:chExt cx="341760" cy="430887"/>
          </a:xfrm>
        </p:grpSpPr>
        <p:sp>
          <p:nvSpPr>
            <p:cNvPr id="8" name="TextBox 7"/>
            <p:cNvSpPr txBox="1"/>
            <p:nvPr/>
          </p:nvSpPr>
          <p:spPr>
            <a:xfrm>
              <a:off x="1475656" y="2596842"/>
              <a:ext cx="288032" cy="340519"/>
            </a:xfrm>
            <a:prstGeom prst="roundRect">
              <a:avLst/>
            </a:prstGeom>
            <a:solidFill>
              <a:srgbClr val="2B6278"/>
            </a:solidFill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54125" y="2542102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bg1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4</a:t>
              </a:r>
              <a:endParaRPr lang="ko-KR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429000"/>
            <a:ext cx="4613910" cy="263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6423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캐시 기억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542925" lvl="1" indent="-285750">
              <a:lnSpc>
                <a:spcPct val="110000"/>
              </a:lnSpc>
              <a:spcBef>
                <a:spcPts val="600"/>
              </a:spcBef>
              <a:spcAft>
                <a:spcPts val="2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ko-KR" altLang="en-US" sz="1800" b="1" spc="-100" dirty="0"/>
              <a:t>각</a:t>
            </a:r>
            <a:r>
              <a:rPr lang="en-US" altLang="ko-KR" sz="1800" b="1" spc="-100" dirty="0"/>
              <a:t> </a:t>
            </a:r>
            <a:r>
              <a:rPr lang="ko-KR" altLang="en-US" sz="1800" b="1" spc="-100" dirty="0"/>
              <a:t>방식의 장단점</a:t>
            </a:r>
            <a:endParaRPr lang="en-US" altLang="ko-KR" spc="-100" dirty="0"/>
          </a:p>
          <a:p>
            <a:pPr marL="714375" lvl="1" indent="-19050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714375" lvl="1" indent="-19050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714375" lvl="1" indent="-19050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graphicFrame>
        <p:nvGraphicFramePr>
          <p:cNvPr id="10" name="Group 28"/>
          <p:cNvGraphicFramePr>
            <a:graphicFrameLocks noGrp="1"/>
          </p:cNvGraphicFramePr>
          <p:nvPr/>
        </p:nvGraphicFramePr>
        <p:xfrm>
          <a:off x="539552" y="1556792"/>
          <a:ext cx="8352928" cy="936104"/>
        </p:xfrm>
        <a:graphic>
          <a:graphicData uri="http://schemas.openxmlformats.org/drawingml/2006/table">
            <a:tbl>
              <a:tblPr/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6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40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9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ko-KR" altLang="en-US" sz="1700" kern="12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장점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89F5D">
                        <a:alpha val="7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70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캐시에 적재된 블록의 내용과 </a:t>
                      </a:r>
                      <a:r>
                        <a:rPr lang="ko-KR" altLang="en-US" sz="1700" kern="1200" spc="-100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주기억</a:t>
                      </a:r>
                      <a:r>
                        <a:rPr lang="ko-KR" altLang="en-US" sz="170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장치에 있는 그 블록의 내용이 항상 같다</a:t>
                      </a:r>
                      <a:r>
                        <a:rPr lang="en-US" altLang="ko-KR" sz="1700" kern="1200" spc="-1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700" kern="1200" spc="-1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5F0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69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9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ko-KR" altLang="en-US" sz="1700" kern="12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단점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89F5D">
                        <a:alpha val="7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700" kern="12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모든 쓰기 동작이 </a:t>
                      </a:r>
                      <a:r>
                        <a:rPr lang="ko-KR" altLang="en-US" sz="1700" kern="1200" spc="-1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주기억</a:t>
                      </a:r>
                      <a:r>
                        <a:rPr lang="ko-KR" altLang="en-US" sz="1700" kern="12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장치 쓰기를 포함하므로</a:t>
                      </a:r>
                      <a:r>
                        <a:rPr lang="en-US" altLang="ko-KR" sz="1700" kern="12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700" kern="12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쓰기 시간이 길어진다</a:t>
                      </a:r>
                      <a:r>
                        <a:rPr lang="en-US" altLang="ko-KR" sz="1700" kern="12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700" kern="1200" spc="-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5F0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539552" y="1168410"/>
            <a:ext cx="1506759" cy="369332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altLang="ko-KR" sz="18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Write-through</a:t>
            </a:r>
            <a:endParaRPr lang="ko-KR" altLang="en-US" sz="18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Group 28"/>
          <p:cNvGraphicFramePr>
            <a:graphicFrameLocks noGrp="1"/>
          </p:cNvGraphicFramePr>
          <p:nvPr/>
        </p:nvGraphicFramePr>
        <p:xfrm>
          <a:off x="539551" y="3212976"/>
          <a:ext cx="8352928" cy="936104"/>
        </p:xfrm>
        <a:graphic>
          <a:graphicData uri="http://schemas.openxmlformats.org/drawingml/2006/table">
            <a:tbl>
              <a:tblPr/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6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40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9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ko-KR" altLang="en-US" sz="1700" kern="12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장점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89F5D">
                        <a:alpha val="7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700" kern="12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기억장치에 대한 쓰기 동작의 횟수가 최소화되고</a:t>
                      </a:r>
                      <a:r>
                        <a:rPr lang="en-US" altLang="ko-KR" sz="1700" kern="12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700" kern="12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쓰기 시간이 짧아진다</a:t>
                      </a:r>
                      <a:r>
                        <a:rPr lang="en-US" altLang="ko-KR" sz="1700" kern="12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700" kern="1200" spc="-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5F0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69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9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ko-KR" altLang="en-US" sz="1700" kern="12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단점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89F5D">
                        <a:alpha val="7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700" kern="12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캐시의 내용과 </a:t>
                      </a:r>
                      <a:r>
                        <a:rPr lang="ko-KR" altLang="en-US" sz="1700" kern="1200" spc="-1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주기억</a:t>
                      </a:r>
                      <a:r>
                        <a:rPr lang="ko-KR" altLang="en-US" sz="1700" kern="12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장치의 해당 내용이 서로 다르다</a:t>
                      </a:r>
                      <a:r>
                        <a:rPr lang="en-US" altLang="ko-KR" sz="1700" kern="12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700" kern="1200" spc="-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5F0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539551" y="2824594"/>
            <a:ext cx="1535613" cy="369332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altLang="ko-KR" sz="18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Write-back     </a:t>
            </a:r>
            <a:endParaRPr lang="ko-KR" altLang="en-US" sz="18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75656" y="4238625"/>
            <a:ext cx="7416824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/>
            <a:r>
              <a:rPr lang="ko-KR" altLang="en-US" sz="1700" spc="-1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</a:t>
            </a:r>
            <a:r>
              <a:rPr lang="ko-KR" altLang="en-US" sz="1700" spc="-1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 </a:t>
            </a:r>
            <a:r>
              <a:rPr lang="ko-KR" altLang="en-US" sz="17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블록을 교체할 때는 캐시의 상태를 확인하여 </a:t>
            </a:r>
            <a:r>
              <a:rPr lang="ko-KR" altLang="en-US" sz="17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주기억</a:t>
            </a:r>
            <a:r>
              <a:rPr lang="ko-KR" altLang="en-US" sz="17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장치에 갱신하는 동작이 선행되어야  하며</a:t>
            </a:r>
            <a:r>
              <a:rPr lang="en-US" altLang="ko-KR" sz="17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7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그를 위하여 각 캐시 라인이 상태 비트</a:t>
            </a:r>
            <a:r>
              <a:rPr lang="en-US" altLang="ko-KR" sz="17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(status bit)</a:t>
            </a:r>
            <a:r>
              <a:rPr lang="ko-KR" altLang="en-US" sz="17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가지고 있어야 한다</a:t>
            </a:r>
            <a:r>
              <a:rPr lang="en-US" altLang="ko-KR" sz="17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7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2697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캐시 기억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sz="2200" spc="-100" dirty="0">
                <a:solidFill>
                  <a:srgbClr val="2B6278"/>
                </a:solidFill>
              </a:rPr>
              <a:t>     라인 크기</a:t>
            </a:r>
          </a:p>
          <a:p>
            <a:pPr marL="542925" lvl="1" indent="-285750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ko-KR" altLang="en-US" sz="1800" b="1" spc="-100" dirty="0"/>
              <a:t>블록 크기에</a:t>
            </a:r>
            <a:r>
              <a:rPr lang="en-US" altLang="ko-KR" sz="1800" b="1" spc="-100" dirty="0"/>
              <a:t> </a:t>
            </a:r>
            <a:r>
              <a:rPr lang="ko-KR" altLang="en-US" sz="1800" b="1" spc="-100" dirty="0"/>
              <a:t>따른 특성</a:t>
            </a:r>
            <a:endParaRPr lang="en-US" altLang="ko-KR" sz="1800" b="1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캐시 용량은 한정되어 있기 때문에 블록 크기가 커질수록 캐시에 들어올 수 있는 블록의 수는 줄어든다</a:t>
            </a:r>
            <a:r>
              <a:rPr lang="en-US" altLang="ko-KR" spc="-100" dirty="0"/>
              <a:t>. </a:t>
            </a:r>
            <a:r>
              <a:rPr lang="ko-KR" altLang="en-US" spc="-100" dirty="0"/>
              <a:t>새로운 블록을 읽어 올 때마다 원래 캐시 내용은 교체되기 때문에 블록 수가 적으면 인출된 직후에 다른 블록과 다시 교체된다</a:t>
            </a:r>
            <a:r>
              <a:rPr lang="en-US" altLang="ko-KR" spc="-100" dirty="0"/>
              <a:t>.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블록 크기가 커질수록 원하는 워드에서 멀리 떨어져 있는 워드들도 같이 읽혀 오며</a:t>
            </a:r>
            <a:r>
              <a:rPr lang="en-US" altLang="ko-KR" spc="-100" dirty="0"/>
              <a:t>, </a:t>
            </a:r>
            <a:r>
              <a:rPr lang="ko-KR" altLang="en-US" spc="-100" dirty="0"/>
              <a:t>그들은 가까운 미래에 사용될 가능성은 낮다</a:t>
            </a:r>
            <a:r>
              <a:rPr lang="en-US" altLang="ko-KR" spc="-100" dirty="0"/>
              <a:t>.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438150" lvl="1" indent="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None/>
            </a:pPr>
            <a:r>
              <a:rPr lang="ko-KR" altLang="en-US" spc="-100" dirty="0">
                <a:sym typeface="Wingdings"/>
              </a:rPr>
              <a:t> </a:t>
            </a:r>
            <a:r>
              <a:rPr lang="ko-KR" altLang="en-US" spc="-100" dirty="0"/>
              <a:t>대략적으로 블록 크기가 </a:t>
            </a:r>
            <a:r>
              <a:rPr lang="en-US" altLang="ko-KR" spc="-100" dirty="0"/>
              <a:t>8~32</a:t>
            </a:r>
            <a:r>
              <a:rPr lang="ko-KR" altLang="en-US" spc="-100" dirty="0"/>
              <a:t>바이트 정도가 최적에 가까운 것으로 알려져 있다</a:t>
            </a:r>
            <a:r>
              <a:rPr lang="en-US" altLang="ko-KR" spc="-100" dirty="0"/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01984" y="731957"/>
            <a:ext cx="341760" cy="430887"/>
            <a:chOff x="1454125" y="2542102"/>
            <a:chExt cx="341760" cy="430887"/>
          </a:xfrm>
        </p:grpSpPr>
        <p:sp>
          <p:nvSpPr>
            <p:cNvPr id="8" name="TextBox 7"/>
            <p:cNvSpPr txBox="1"/>
            <p:nvPr/>
          </p:nvSpPr>
          <p:spPr>
            <a:xfrm>
              <a:off x="1475656" y="2596842"/>
              <a:ext cx="288032" cy="340519"/>
            </a:xfrm>
            <a:prstGeom prst="roundRect">
              <a:avLst/>
            </a:prstGeom>
            <a:solidFill>
              <a:srgbClr val="2B6278"/>
            </a:solidFill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54125" y="2542102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bg1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5</a:t>
              </a:r>
              <a:endParaRPr lang="ko-KR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4984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 </a:t>
            </a:r>
            <a:r>
              <a:rPr lang="ko-KR" altLang="en-US" dirty="0" err="1"/>
              <a:t>주기억</a:t>
            </a:r>
            <a:r>
              <a:rPr lang="ko-KR" altLang="en-US" dirty="0"/>
              <a:t>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/>
          <a:lstStyle/>
          <a:p>
            <a:pPr marL="0" indent="0">
              <a:lnSpc>
                <a:spcPct val="110000"/>
              </a:lnSpc>
              <a:spcAft>
                <a:spcPts val="200"/>
              </a:spcAft>
              <a:buNone/>
            </a:pPr>
            <a:r>
              <a:rPr lang="ko-KR" altLang="en-US" sz="2200" spc="-100" dirty="0">
                <a:solidFill>
                  <a:srgbClr val="2B6278"/>
                </a:solidFill>
              </a:rPr>
              <a:t>     </a:t>
            </a:r>
            <a:r>
              <a:rPr lang="ko-KR" altLang="en-US" sz="2200" spc="-100" dirty="0" err="1">
                <a:solidFill>
                  <a:srgbClr val="2B6278"/>
                </a:solidFill>
              </a:rPr>
              <a:t>주기억</a:t>
            </a:r>
            <a:r>
              <a:rPr lang="ko-KR" altLang="en-US" sz="2200" spc="-100" dirty="0">
                <a:solidFill>
                  <a:srgbClr val="2B6278"/>
                </a:solidFill>
              </a:rPr>
              <a:t> 장치의 동작</a:t>
            </a:r>
            <a:endParaRPr lang="en-US" altLang="ko-KR" sz="2200" spc="-100" dirty="0">
              <a:solidFill>
                <a:srgbClr val="2B6278"/>
              </a:solidFill>
            </a:endParaRPr>
          </a:p>
          <a:p>
            <a:pPr lvl="1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pc="-100" dirty="0"/>
              <a:t>CPU</a:t>
            </a:r>
            <a:r>
              <a:rPr lang="ko-KR" altLang="en-US" spc="-100" dirty="0"/>
              <a:t>와 </a:t>
            </a:r>
            <a:r>
              <a:rPr lang="ko-KR" altLang="en-US" spc="-100" dirty="0" err="1"/>
              <a:t>주기억</a:t>
            </a:r>
            <a:r>
              <a:rPr lang="ko-KR" altLang="en-US" spc="-100" dirty="0"/>
              <a:t> 장치 사이의 데이터 전송은 </a:t>
            </a:r>
            <a:r>
              <a:rPr lang="en-US" altLang="ko-KR" spc="-100" dirty="0"/>
              <a:t>CPU </a:t>
            </a:r>
            <a:r>
              <a:rPr lang="ko-KR" altLang="en-US" spc="-100" dirty="0"/>
              <a:t>내부에 있는 레지스터 </a:t>
            </a:r>
            <a:r>
              <a:rPr lang="en-US" altLang="ko-KR" spc="-100" dirty="0"/>
              <a:t>2</a:t>
            </a:r>
            <a:r>
              <a:rPr lang="ko-KR" altLang="en-US" spc="-100" dirty="0"/>
              <a:t>개</a:t>
            </a:r>
            <a:r>
              <a:rPr lang="en-US" altLang="ko-KR" spc="-100" dirty="0"/>
              <a:t>(MAR, MBR)</a:t>
            </a:r>
            <a:r>
              <a:rPr lang="ko-KR" altLang="en-US" spc="-100" dirty="0"/>
              <a:t>와 제어 신호 </a:t>
            </a:r>
            <a:r>
              <a:rPr lang="en-US" altLang="ko-KR" spc="-100" dirty="0"/>
              <a:t>3</a:t>
            </a:r>
            <a:r>
              <a:rPr lang="ko-KR" altLang="en-US" spc="-100" dirty="0"/>
              <a:t>개</a:t>
            </a:r>
            <a:r>
              <a:rPr lang="en-US" altLang="ko-KR" spc="-100" dirty="0"/>
              <a:t>(</a:t>
            </a:r>
            <a:r>
              <a:rPr lang="ko-KR" altLang="en-US" spc="-100" dirty="0"/>
              <a:t>읽기</a:t>
            </a:r>
            <a:r>
              <a:rPr lang="en-US" altLang="ko-KR" spc="-100" dirty="0"/>
              <a:t>, </a:t>
            </a:r>
            <a:r>
              <a:rPr lang="ko-KR" altLang="en-US" spc="-100" dirty="0"/>
              <a:t>쓰기</a:t>
            </a:r>
            <a:r>
              <a:rPr lang="en-US" altLang="ko-KR" spc="-100" dirty="0"/>
              <a:t>, </a:t>
            </a:r>
            <a:r>
              <a:rPr lang="ko-KR" altLang="en-US" spc="-100" dirty="0"/>
              <a:t>칩 선택</a:t>
            </a:r>
            <a:r>
              <a:rPr lang="en-US" altLang="ko-KR" spc="-100" dirty="0"/>
              <a:t>)</a:t>
            </a:r>
            <a:r>
              <a:rPr lang="ko-KR" altLang="en-US" spc="-100" dirty="0"/>
              <a:t>를 통해 이루어진다</a:t>
            </a:r>
            <a:r>
              <a:rPr lang="en-US" altLang="ko-KR" spc="-100" dirty="0"/>
              <a:t>.</a:t>
            </a:r>
          </a:p>
          <a:p>
            <a:pPr lvl="1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메모리 주소 레지스터</a:t>
            </a:r>
            <a:r>
              <a:rPr lang="en-US" altLang="ko-KR" spc="-100" dirty="0"/>
              <a:t>(MAR) : </a:t>
            </a:r>
            <a:r>
              <a:rPr lang="ko-KR" altLang="en-US" spc="-100" dirty="0"/>
              <a:t>메모리 액세스 시 특정 워드의 주소가 </a:t>
            </a:r>
            <a:r>
              <a:rPr lang="en-US" altLang="ko-KR" spc="-100" dirty="0"/>
              <a:t>MAR</a:t>
            </a:r>
            <a:r>
              <a:rPr lang="ko-KR" altLang="en-US" spc="-100" dirty="0"/>
              <a:t>에 전송</a:t>
            </a:r>
          </a:p>
          <a:p>
            <a:pPr lvl="1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메모리 버퍼 레지스터</a:t>
            </a:r>
            <a:r>
              <a:rPr lang="en-US" altLang="ko-KR" spc="-100" dirty="0"/>
              <a:t>(MBR) : </a:t>
            </a:r>
            <a:r>
              <a:rPr lang="ko-KR" altLang="en-US" spc="-100" dirty="0"/>
              <a:t>레지스터와 외부 장치 사이에서 전송되는 데이터의 통로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ko-KR" altLang="en-US" spc="-100" dirty="0"/>
          </a:p>
        </p:txBody>
      </p:sp>
      <p:grpSp>
        <p:nvGrpSpPr>
          <p:cNvPr id="7" name="그룹 6"/>
          <p:cNvGrpSpPr/>
          <p:nvPr/>
        </p:nvGrpSpPr>
        <p:grpSpPr>
          <a:xfrm>
            <a:off x="201984" y="731957"/>
            <a:ext cx="341760" cy="430887"/>
            <a:chOff x="1454125" y="2542102"/>
            <a:chExt cx="341760" cy="430887"/>
          </a:xfrm>
        </p:grpSpPr>
        <p:sp>
          <p:nvSpPr>
            <p:cNvPr id="8" name="TextBox 7"/>
            <p:cNvSpPr txBox="1"/>
            <p:nvPr/>
          </p:nvSpPr>
          <p:spPr>
            <a:xfrm>
              <a:off x="1475656" y="2596842"/>
              <a:ext cx="288032" cy="340519"/>
            </a:xfrm>
            <a:prstGeom prst="roundRect">
              <a:avLst/>
            </a:prstGeom>
            <a:solidFill>
              <a:srgbClr val="2B6278"/>
            </a:solidFill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54125" y="2542102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bg1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1</a:t>
              </a:r>
              <a:endParaRPr lang="ko-KR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564904"/>
            <a:ext cx="5026080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5574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캐시 기억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sz="2200" spc="-100" dirty="0">
                <a:solidFill>
                  <a:srgbClr val="2B6278"/>
                </a:solidFill>
              </a:rPr>
              <a:t>     캐시 수</a:t>
            </a:r>
          </a:p>
          <a:p>
            <a:pPr marL="542925" lvl="1" indent="-342900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ko-KR" altLang="en-US" sz="2000" b="1" spc="-100" dirty="0"/>
              <a:t>계층적 캐시</a:t>
            </a:r>
            <a:endParaRPr lang="en-US" altLang="ko-KR" sz="2000" b="1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b="1" spc="-100" dirty="0">
                <a:solidFill>
                  <a:srgbClr val="00B0F0"/>
                </a:solidFill>
              </a:rPr>
              <a:t>온</a:t>
            </a:r>
            <a:r>
              <a:rPr lang="en-US" altLang="ko-KR" b="1" spc="-100" dirty="0">
                <a:solidFill>
                  <a:srgbClr val="00B0F0"/>
                </a:solidFill>
              </a:rPr>
              <a:t>-</a:t>
            </a:r>
            <a:r>
              <a:rPr lang="ko-KR" altLang="en-US" b="1" spc="-100" dirty="0">
                <a:solidFill>
                  <a:srgbClr val="00B0F0"/>
                </a:solidFill>
              </a:rPr>
              <a:t>칩 캐시</a:t>
            </a:r>
            <a:r>
              <a:rPr lang="en-US" altLang="ko-KR" spc="-100" dirty="0"/>
              <a:t>(on-chip cache) : </a:t>
            </a:r>
            <a:r>
              <a:rPr lang="ko-KR" altLang="en-US" spc="-100" dirty="0"/>
              <a:t>캐시 액세스 시간을 단축시키기 위하여 </a:t>
            </a:r>
            <a:r>
              <a:rPr lang="en-US" altLang="ko-KR" spc="-100" dirty="0"/>
              <a:t>CPU </a:t>
            </a:r>
            <a:r>
              <a:rPr lang="ko-KR" altLang="en-US" spc="-100" dirty="0"/>
              <a:t>칩 내에 포함시킨 캐시 </a:t>
            </a:r>
            <a:r>
              <a:rPr lang="en-US" altLang="ko-KR" spc="-100" dirty="0"/>
              <a:t>(</a:t>
            </a:r>
            <a:r>
              <a:rPr lang="ko-KR" altLang="en-US" spc="-100" dirty="0"/>
              <a:t>그림의 </a:t>
            </a:r>
            <a:r>
              <a:rPr lang="en-US" altLang="ko-KR" spc="-100" dirty="0"/>
              <a:t>L1)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b="1" spc="-100" dirty="0">
                <a:solidFill>
                  <a:srgbClr val="00B0F0"/>
                </a:solidFill>
              </a:rPr>
              <a:t>계층적 캐시</a:t>
            </a:r>
            <a:r>
              <a:rPr lang="en-US" altLang="ko-KR" spc="-100" dirty="0"/>
              <a:t>(hierarchical cache) : </a:t>
            </a:r>
            <a:r>
              <a:rPr lang="ko-KR" altLang="en-US" spc="-100" dirty="0"/>
              <a:t>온</a:t>
            </a:r>
            <a:r>
              <a:rPr lang="en-US" altLang="ko-KR" spc="-100" dirty="0"/>
              <a:t>-</a:t>
            </a:r>
            <a:r>
              <a:rPr lang="ko-KR" altLang="en-US" spc="-100" dirty="0"/>
              <a:t>칩 캐시를 </a:t>
            </a:r>
            <a:r>
              <a:rPr lang="en-US" altLang="ko-KR" spc="-100" dirty="0"/>
              <a:t>1</a:t>
            </a:r>
            <a:r>
              <a:rPr lang="ko-KR" altLang="en-US" spc="-100" dirty="0"/>
              <a:t>차</a:t>
            </a:r>
            <a:r>
              <a:rPr lang="en-US" altLang="ko-KR" spc="-100" dirty="0"/>
              <a:t>(L1) </a:t>
            </a:r>
            <a:r>
              <a:rPr lang="ko-KR" altLang="en-US" spc="-100" dirty="0"/>
              <a:t>캐시로 사용하고</a:t>
            </a:r>
            <a:r>
              <a:rPr lang="en-US" altLang="ko-KR" spc="-100" dirty="0"/>
              <a:t>, CPU</a:t>
            </a:r>
            <a:r>
              <a:rPr lang="ko-KR" altLang="en-US" spc="-100" dirty="0"/>
              <a:t> 외부에 더 큰 용량의 </a:t>
            </a:r>
            <a:r>
              <a:rPr lang="en-US" altLang="ko-KR" spc="-100" dirty="0"/>
              <a:t>2</a:t>
            </a:r>
            <a:r>
              <a:rPr lang="ko-KR" altLang="en-US" spc="-100" dirty="0"/>
              <a:t>차</a:t>
            </a:r>
            <a:r>
              <a:rPr lang="en-US" altLang="ko-KR" spc="-100" dirty="0"/>
              <a:t>(L2) </a:t>
            </a:r>
            <a:r>
              <a:rPr lang="ko-KR" altLang="en-US" spc="-100" dirty="0"/>
              <a:t>캐시를 설치하는 방식</a:t>
            </a: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b="1" spc="-100" dirty="0">
                <a:solidFill>
                  <a:srgbClr val="00B0F0"/>
                </a:solidFill>
              </a:rPr>
              <a:t>분리 캐시</a:t>
            </a:r>
            <a:r>
              <a:rPr lang="en-US" altLang="ko-KR" spc="-100" dirty="0"/>
              <a:t>(split cache) : </a:t>
            </a:r>
            <a:r>
              <a:rPr lang="ko-KR" altLang="en-US" spc="-100" dirty="0"/>
              <a:t>캐시를 명령어 캐시와 데이터 캐시로 분리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grpSp>
        <p:nvGrpSpPr>
          <p:cNvPr id="7" name="그룹 6"/>
          <p:cNvGrpSpPr/>
          <p:nvPr/>
        </p:nvGrpSpPr>
        <p:grpSpPr>
          <a:xfrm>
            <a:off x="201984" y="731957"/>
            <a:ext cx="341760" cy="430887"/>
            <a:chOff x="1454125" y="2542102"/>
            <a:chExt cx="341760" cy="430887"/>
          </a:xfrm>
        </p:grpSpPr>
        <p:sp>
          <p:nvSpPr>
            <p:cNvPr id="8" name="TextBox 7"/>
            <p:cNvSpPr txBox="1"/>
            <p:nvPr/>
          </p:nvSpPr>
          <p:spPr>
            <a:xfrm>
              <a:off x="1475656" y="2596842"/>
              <a:ext cx="288032" cy="340519"/>
            </a:xfrm>
            <a:prstGeom prst="roundRect">
              <a:avLst/>
            </a:prstGeom>
            <a:solidFill>
              <a:srgbClr val="2B6278"/>
            </a:solidFill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54125" y="2542102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bg1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6</a:t>
              </a:r>
              <a:endParaRPr lang="ko-KR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93" y="3356992"/>
            <a:ext cx="6287453" cy="2763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175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캐시 기억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542925" lvl="1" indent="-28575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ko-KR" altLang="en-US" sz="1800" b="1" spc="-100" dirty="0"/>
              <a:t>계층적 캐시에서의 </a:t>
            </a:r>
            <a:r>
              <a:rPr lang="ko-KR" altLang="en-US" sz="1800" b="1" spc="-100" dirty="0" err="1"/>
              <a:t>히트율</a:t>
            </a:r>
            <a:endParaRPr lang="en-US" altLang="ko-KR" sz="1800" b="1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z="1700" spc="-100" dirty="0"/>
              <a:t>L2</a:t>
            </a:r>
            <a:r>
              <a:rPr lang="ko-KR" altLang="en-US" sz="1700" spc="-100" dirty="0"/>
              <a:t>의 용량이 </a:t>
            </a:r>
            <a:r>
              <a:rPr lang="en-US" altLang="ko-KR" sz="1700" spc="-100" dirty="0"/>
              <a:t>L1</a:t>
            </a:r>
            <a:r>
              <a:rPr lang="ko-KR" altLang="en-US" sz="1700" spc="-100" dirty="0"/>
              <a:t>보다 크며</a:t>
            </a:r>
            <a:r>
              <a:rPr lang="en-US" altLang="ko-KR" sz="1700" spc="-100" dirty="0"/>
              <a:t>, L1</a:t>
            </a:r>
            <a:r>
              <a:rPr lang="ko-KR" altLang="en-US" sz="1700" spc="-100" dirty="0"/>
              <a:t>의 모든 내용이 </a:t>
            </a:r>
            <a:r>
              <a:rPr lang="en-US" altLang="ko-KR" sz="1700" spc="-100" dirty="0"/>
              <a:t>L2</a:t>
            </a:r>
            <a:r>
              <a:rPr lang="ko-KR" altLang="en-US" sz="1700" spc="-100" dirty="0"/>
              <a:t>에도 존재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z="1700" spc="-100" dirty="0"/>
              <a:t>먼저 </a:t>
            </a:r>
            <a:r>
              <a:rPr lang="en-US" altLang="ko-KR" sz="1700" spc="-100" dirty="0"/>
              <a:t>L1</a:t>
            </a:r>
            <a:r>
              <a:rPr lang="ko-KR" altLang="en-US" sz="1700" spc="-100" dirty="0"/>
              <a:t>을 검사하고</a:t>
            </a:r>
            <a:r>
              <a:rPr lang="en-US" altLang="ko-KR" sz="1700" spc="-100" dirty="0"/>
              <a:t>, </a:t>
            </a:r>
            <a:r>
              <a:rPr lang="ko-KR" altLang="en-US" sz="1700" spc="-100" dirty="0"/>
              <a:t>만약 원하는 정보가 </a:t>
            </a:r>
            <a:r>
              <a:rPr lang="en-US" altLang="ko-KR" sz="1700" spc="-100" dirty="0"/>
              <a:t>L1</a:t>
            </a:r>
            <a:r>
              <a:rPr lang="ko-KR" altLang="en-US" sz="1700" spc="-100" dirty="0"/>
              <a:t>에 없다면 </a:t>
            </a:r>
            <a:r>
              <a:rPr lang="en-US" altLang="ko-KR" sz="1700" spc="-100" dirty="0"/>
              <a:t>L2</a:t>
            </a:r>
            <a:r>
              <a:rPr lang="ko-KR" altLang="en-US" sz="1700" spc="-100" dirty="0"/>
              <a:t>를 검사하며</a:t>
            </a:r>
            <a:r>
              <a:rPr lang="en-US" altLang="ko-KR" sz="1700" spc="-100" dirty="0"/>
              <a:t>, L2</a:t>
            </a:r>
            <a:r>
              <a:rPr lang="ko-KR" altLang="en-US" sz="1700" spc="-100" dirty="0"/>
              <a:t>에도 없는 경우에는 </a:t>
            </a:r>
            <a:r>
              <a:rPr lang="ko-KR" altLang="en-US" sz="1700" spc="-100" dirty="0" err="1"/>
              <a:t>주기억</a:t>
            </a:r>
            <a:r>
              <a:rPr lang="ko-KR" altLang="en-US" sz="1700" spc="-100" dirty="0"/>
              <a:t> 장치를 액세스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z="1700" spc="-100" dirty="0"/>
              <a:t>L1</a:t>
            </a:r>
            <a:r>
              <a:rPr lang="ko-KR" altLang="en-US" sz="1700" spc="-100" dirty="0"/>
              <a:t>은 속도가 빠르지만</a:t>
            </a:r>
            <a:r>
              <a:rPr lang="en-US" altLang="ko-KR" sz="1700" spc="-100" dirty="0"/>
              <a:t>, </a:t>
            </a:r>
            <a:r>
              <a:rPr lang="ko-KR" altLang="en-US" sz="1700" spc="-100" dirty="0"/>
              <a:t>용량이 작기 때문에 </a:t>
            </a:r>
            <a:r>
              <a:rPr lang="en-US" altLang="ko-KR" sz="1700" spc="-100" dirty="0"/>
              <a:t>L2 </a:t>
            </a:r>
            <a:r>
              <a:rPr lang="ko-KR" altLang="en-US" sz="1700" spc="-100" dirty="0"/>
              <a:t>보다 </a:t>
            </a:r>
            <a:r>
              <a:rPr lang="ko-KR" altLang="en-US" sz="1700" spc="-100" dirty="0" err="1"/>
              <a:t>히트율은</a:t>
            </a:r>
            <a:r>
              <a:rPr lang="ko-KR" altLang="en-US" sz="1700" spc="-100" dirty="0"/>
              <a:t> 더 낮다</a:t>
            </a:r>
            <a:r>
              <a:rPr lang="en-US" altLang="ko-KR" sz="1700" spc="-100" dirty="0"/>
              <a:t>.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z="1700" spc="-100" dirty="0"/>
              <a:t>평균 기억 장치 액세스 시간</a:t>
            </a:r>
            <a:r>
              <a:rPr lang="en-US" altLang="ko-KR" sz="1700" spc="-100" dirty="0"/>
              <a:t>(</a:t>
            </a:r>
            <a:r>
              <a:rPr lang="en-US" altLang="ko-KR" sz="1700" i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ko-KR" sz="1700" i="1" spc="-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ko-KR" sz="1700" spc="-100" dirty="0"/>
              <a:t>)</a:t>
            </a:r>
            <a:endParaRPr lang="ko-KR" altLang="en-US" sz="1700" spc="-100" dirty="0"/>
          </a:p>
        </p:txBody>
      </p:sp>
      <p:sp>
        <p:nvSpPr>
          <p:cNvPr id="2" name="TextBox 1"/>
          <p:cNvSpPr txBox="1"/>
          <p:nvPr/>
        </p:nvSpPr>
        <p:spPr>
          <a:xfrm>
            <a:off x="1403648" y="3645024"/>
            <a:ext cx="5409430" cy="1274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L1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캐시의 액세스 시간과 </a:t>
            </a:r>
            <a:r>
              <a:rPr lang="ko-KR" altLang="en-US" sz="16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히트율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600" i="1" spc="-100" dirty="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T</a:t>
            </a:r>
            <a:r>
              <a:rPr lang="en-US" altLang="ko-KR" sz="1600" i="1" spc="-100" baseline="-25000" dirty="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L</a:t>
            </a:r>
            <a:r>
              <a:rPr lang="en-US" altLang="ko-KR" sz="1600" spc="-100" baseline="-25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i="1" spc="-100" dirty="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H</a:t>
            </a:r>
            <a:r>
              <a:rPr lang="en-US" altLang="ko-KR" sz="1600" spc="-100" baseline="-25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L2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캐시의 액세스 시간과 </a:t>
            </a:r>
            <a:r>
              <a:rPr lang="ko-KR" altLang="en-US" sz="16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히트율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600" i="1" spc="-100" dirty="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T</a:t>
            </a:r>
            <a:r>
              <a:rPr lang="en-US" altLang="ko-KR" sz="1600" i="1" spc="-100" baseline="-25000" dirty="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L</a:t>
            </a:r>
            <a:r>
              <a:rPr lang="en-US" altLang="ko-KR" sz="1600" spc="-100" baseline="-25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i="1" spc="-100" dirty="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H</a:t>
            </a:r>
            <a:r>
              <a:rPr lang="en-US" altLang="ko-KR" sz="1600" spc="-100" baseline="-25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endParaRPr lang="en-US" altLang="ko-KR" sz="16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주기억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장치의 액세스 시간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600" i="1" spc="-100" dirty="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T</a:t>
            </a:r>
            <a:r>
              <a:rPr lang="en-US" altLang="ko-KR" sz="1600" i="1" spc="-100" baseline="-25000" dirty="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m</a:t>
            </a:r>
            <a:endParaRPr lang="ko-KR" altLang="en-US" sz="16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i="1" spc="-100" dirty="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H</a:t>
            </a:r>
            <a:r>
              <a:rPr lang="en-US" altLang="ko-KR" sz="1600" spc="-100" baseline="-25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전체 기억 장치 액세스에 대한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L2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sz="16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히트율을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의미한다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6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/>
        </p:nvGraphicFramePr>
        <p:xfrm>
          <a:off x="1835696" y="3068960"/>
          <a:ext cx="3939540" cy="335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Equation" r:id="rId3" imgW="2387600" imgH="203200" progId="Equation.DSMT4">
                  <p:embed/>
                </p:oleObj>
              </mc:Choice>
              <mc:Fallback>
                <p:oleObj name="Equation" r:id="rId3" imgW="2387600" imgH="203200" progId="Equation.DSMT4">
                  <p:embed/>
                  <p:pic>
                    <p:nvPicPr>
                      <p:cNvPr id="4" name="개체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3068960"/>
                        <a:ext cx="3939540" cy="33528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00B0F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9890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캐시 기억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447675" lvl="1" indent="-34290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ko-KR" altLang="en-US" sz="2000" b="1" spc="-100" dirty="0"/>
              <a:t>통합 캐시와 분리 캐시</a:t>
            </a:r>
            <a:endParaRPr lang="en-US" altLang="ko-KR" sz="2000" b="1" spc="-100" dirty="0"/>
          </a:p>
          <a:p>
            <a:pPr marL="542925" lvl="1" indent="-28575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ko-KR" altLang="en-US" sz="1800" b="1" spc="-100" dirty="0"/>
              <a:t>통합 캐시</a:t>
            </a:r>
            <a:r>
              <a:rPr lang="en-US" altLang="ko-KR" sz="1800" spc="-100" dirty="0"/>
              <a:t>(unified cache)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온</a:t>
            </a:r>
            <a:r>
              <a:rPr lang="en-US" altLang="ko-KR" spc="-100" dirty="0"/>
              <a:t>-</a:t>
            </a:r>
            <a:r>
              <a:rPr lang="ko-KR" altLang="en-US" spc="-100" dirty="0"/>
              <a:t>칩 캐시가 처음 출현했을 때</a:t>
            </a:r>
            <a:r>
              <a:rPr lang="en-US" altLang="ko-KR" spc="-100" dirty="0"/>
              <a:t>, </a:t>
            </a:r>
            <a:r>
              <a:rPr lang="ko-KR" altLang="en-US" spc="-100" dirty="0"/>
              <a:t>대부분은 명령어와 데이터를 하나의 캐시에 저장</a:t>
            </a:r>
          </a:p>
          <a:p>
            <a:pPr marL="542925" lvl="1" indent="-285750">
              <a:lnSpc>
                <a:spcPct val="110000"/>
              </a:lnSpc>
              <a:spcBef>
                <a:spcPts val="600"/>
              </a:spcBef>
              <a:spcAft>
                <a:spcPts val="8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ko-KR" altLang="en-US" sz="1800" b="1" spc="-100" dirty="0"/>
              <a:t>분리 캐시</a:t>
            </a:r>
            <a:r>
              <a:rPr lang="en-US" altLang="ko-KR" sz="1800" spc="-100" dirty="0"/>
              <a:t>(split cache)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캐시를 명령어 캐시와 데이터 캐시로 분리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명령어 인출 </a:t>
            </a:r>
            <a:r>
              <a:rPr lang="ko-KR" altLang="en-US" spc="-100" dirty="0" err="1"/>
              <a:t>유니트와</a:t>
            </a:r>
            <a:r>
              <a:rPr lang="ko-KR" altLang="en-US" spc="-100" dirty="0"/>
              <a:t> 실행 </a:t>
            </a:r>
            <a:r>
              <a:rPr lang="ko-KR" altLang="en-US" spc="-100" dirty="0" err="1"/>
              <a:t>유니트</a:t>
            </a:r>
            <a:r>
              <a:rPr lang="ko-KR" altLang="en-US" spc="-100" dirty="0"/>
              <a:t> 간의 캐시 액세스 충돌  제거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고성능 파이프 라인 프로세서들에서 사용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ko-KR" altLang="en-US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</p:spTree>
    <p:extLst>
      <p:ext uri="{BB962C8B-B14F-4D97-AF65-F5344CB8AC3E}">
        <p14:creationId xmlns:p14="http://schemas.microsoft.com/office/powerpoint/2010/main" val="2912554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 </a:t>
            </a:r>
            <a:r>
              <a:rPr lang="ko-KR" altLang="en-US" dirty="0"/>
              <a:t>가상 기억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542925" lvl="1" indent="-28575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ko-KR" altLang="en-US" sz="1800" b="1" spc="-100" dirty="0"/>
              <a:t>가상 기억 장치</a:t>
            </a:r>
            <a:r>
              <a:rPr lang="en-US" altLang="ko-KR" sz="1800" spc="-100" dirty="0"/>
              <a:t>(virtual memory)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하드 디스크처럼 용량이 큰 보조 기억 장치를 </a:t>
            </a:r>
            <a:r>
              <a:rPr lang="ko-KR" altLang="en-US" spc="-100" dirty="0" err="1"/>
              <a:t>주기억</a:t>
            </a:r>
            <a:r>
              <a:rPr lang="ko-KR" altLang="en-US" spc="-100" dirty="0"/>
              <a:t> 장치처럼 사용하는 개념</a:t>
            </a: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pc="-100" dirty="0"/>
              <a:t>CPU</a:t>
            </a:r>
            <a:r>
              <a:rPr lang="ko-KR" altLang="en-US" spc="-100" dirty="0"/>
              <a:t>가 참조하는 가상 주소를 </a:t>
            </a:r>
            <a:r>
              <a:rPr lang="ko-KR" altLang="en-US" spc="-100" dirty="0" err="1"/>
              <a:t>주기억</a:t>
            </a:r>
            <a:r>
              <a:rPr lang="ko-KR" altLang="en-US" spc="-100" dirty="0"/>
              <a:t> 장치의 실제 주소로 변환하는 주소 </a:t>
            </a:r>
            <a:r>
              <a:rPr lang="ko-KR" altLang="en-US" spc="-100" dirty="0" err="1"/>
              <a:t>매핑이</a:t>
            </a:r>
            <a:r>
              <a:rPr lang="ko-KR" altLang="en-US" spc="-100" dirty="0"/>
              <a:t> 필요하다</a:t>
            </a:r>
            <a:r>
              <a:rPr lang="en-US" altLang="ko-KR" spc="-100" dirty="0"/>
              <a:t>.</a:t>
            </a:r>
            <a:endParaRPr lang="ko-KR" altLang="en-US" spc="-100" dirty="0"/>
          </a:p>
          <a:p>
            <a:pPr marL="542925" lvl="1" indent="-285750">
              <a:lnSpc>
                <a:spcPct val="110000"/>
              </a:lnSpc>
              <a:spcBef>
                <a:spcPts val="1200"/>
              </a:spcBef>
              <a:spcAft>
                <a:spcPts val="8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ko-KR" altLang="en-US" sz="1800" b="1" spc="-100" dirty="0"/>
              <a:t>주소 </a:t>
            </a:r>
            <a:r>
              <a:rPr lang="ko-KR" altLang="en-US" sz="1800" b="1" spc="-100" dirty="0" err="1"/>
              <a:t>매핑</a:t>
            </a:r>
            <a:r>
              <a:rPr lang="en-US" altLang="ko-KR" sz="1800" spc="-100" dirty="0"/>
              <a:t>(address mapping)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프로그래머가 프로그램에 표시한 주소를 가상 주소</a:t>
            </a:r>
            <a:r>
              <a:rPr lang="en-US" altLang="ko-KR" spc="-100" dirty="0"/>
              <a:t> </a:t>
            </a:r>
            <a:r>
              <a:rPr lang="ko-KR" altLang="en-US" spc="-100" dirty="0"/>
              <a:t>또는 논리 주소라 하고</a:t>
            </a:r>
            <a:r>
              <a:rPr lang="en-US" altLang="ko-KR" spc="-100" dirty="0"/>
              <a:t>, </a:t>
            </a:r>
            <a:r>
              <a:rPr lang="ko-KR" altLang="en-US" spc="-100" dirty="0"/>
              <a:t>이들의 주소 집합을 </a:t>
            </a:r>
            <a:r>
              <a:rPr lang="ko-KR" altLang="en-US" b="1" spc="-100" dirty="0">
                <a:solidFill>
                  <a:srgbClr val="00B0F0"/>
                </a:solidFill>
              </a:rPr>
              <a:t>주소 공간</a:t>
            </a:r>
            <a:r>
              <a:rPr lang="ko-KR" altLang="en-US" spc="-100" dirty="0"/>
              <a:t>이라 한다</a:t>
            </a:r>
            <a:r>
              <a:rPr lang="en-US" altLang="ko-KR" spc="-100" dirty="0"/>
              <a:t>. 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실제 프로그램이 적재되는 </a:t>
            </a:r>
            <a:r>
              <a:rPr lang="ko-KR" altLang="en-US" spc="-100" dirty="0" err="1"/>
              <a:t>주기억</a:t>
            </a:r>
            <a:r>
              <a:rPr lang="ko-KR" altLang="en-US" spc="-100" dirty="0"/>
              <a:t> 장치의 주소를 물리 주소라 하고</a:t>
            </a:r>
            <a:r>
              <a:rPr lang="en-US" altLang="ko-KR" spc="-100" dirty="0"/>
              <a:t>, </a:t>
            </a:r>
            <a:r>
              <a:rPr lang="ko-KR" altLang="en-US" spc="-100" dirty="0"/>
              <a:t>이들의 집합을 </a:t>
            </a:r>
            <a:r>
              <a:rPr lang="ko-KR" altLang="en-US" b="1" spc="-100" dirty="0">
                <a:solidFill>
                  <a:srgbClr val="00B0F0"/>
                </a:solidFill>
              </a:rPr>
              <a:t>메모리 공간</a:t>
            </a:r>
            <a:r>
              <a:rPr lang="ko-KR" altLang="en-US" spc="-100" dirty="0"/>
              <a:t>이라 한다</a:t>
            </a:r>
            <a:r>
              <a:rPr lang="en-US" altLang="ko-KR" spc="-100" dirty="0"/>
              <a:t>.</a:t>
            </a:r>
            <a:endParaRPr lang="ko-KR" altLang="en-US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ko-KR" altLang="en-US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785592"/>
            <a:ext cx="6915522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136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 </a:t>
            </a:r>
            <a:r>
              <a:rPr lang="ko-KR" altLang="en-US" dirty="0"/>
              <a:t>가상 기억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ko-KR" altLang="en-US" sz="2200" spc="-100" dirty="0">
                <a:solidFill>
                  <a:srgbClr val="2B6278"/>
                </a:solidFill>
              </a:rPr>
              <a:t>     가상 기억 장치의 </a:t>
            </a:r>
            <a:r>
              <a:rPr lang="ko-KR" altLang="en-US" sz="2200" spc="-100" dirty="0" err="1">
                <a:solidFill>
                  <a:srgbClr val="2B6278"/>
                </a:solidFill>
              </a:rPr>
              <a:t>매핑</a:t>
            </a:r>
            <a:endParaRPr lang="ko-KR" altLang="en-US" sz="2200" spc="-100" dirty="0">
              <a:solidFill>
                <a:srgbClr val="2B6278"/>
              </a:solidFill>
            </a:endParaRPr>
          </a:p>
          <a:p>
            <a:pPr marL="542925" lvl="1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ko-KR" altLang="en-US" sz="2000" b="1" spc="-100" dirty="0"/>
              <a:t>페이지에 의한 </a:t>
            </a:r>
            <a:r>
              <a:rPr lang="ko-KR" altLang="en-US" sz="2000" b="1" spc="-100" dirty="0" err="1"/>
              <a:t>매핑</a:t>
            </a:r>
            <a:endParaRPr lang="ko-KR" altLang="en-US" sz="2000" b="1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b="1" spc="-100" dirty="0">
                <a:solidFill>
                  <a:srgbClr val="00B0F0"/>
                </a:solidFill>
              </a:rPr>
              <a:t>페이지</a:t>
            </a:r>
            <a:r>
              <a:rPr lang="en-US" altLang="ko-KR" spc="-100" dirty="0"/>
              <a:t>(page)</a:t>
            </a:r>
            <a:r>
              <a:rPr lang="ko-KR" altLang="en-US" spc="-100" dirty="0"/>
              <a:t> </a:t>
            </a:r>
            <a:r>
              <a:rPr lang="en-US" altLang="ko-KR" spc="-100" dirty="0"/>
              <a:t>: </a:t>
            </a:r>
            <a:r>
              <a:rPr lang="ko-KR" altLang="en-US" spc="-100" dirty="0"/>
              <a:t>주소 공간을 고정 크기로 나눈 것</a:t>
            </a: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b="1" spc="-100" dirty="0">
                <a:solidFill>
                  <a:srgbClr val="00B0F0"/>
                </a:solidFill>
              </a:rPr>
              <a:t>블록</a:t>
            </a:r>
            <a:r>
              <a:rPr lang="en-US" altLang="ko-KR" spc="-100" dirty="0"/>
              <a:t>(block)</a:t>
            </a:r>
            <a:r>
              <a:rPr lang="ko-KR" altLang="en-US" spc="-100" dirty="0"/>
              <a:t> </a:t>
            </a:r>
            <a:r>
              <a:rPr lang="en-US" altLang="ko-KR" spc="-100" dirty="0"/>
              <a:t>: </a:t>
            </a:r>
            <a:r>
              <a:rPr lang="ko-KR" altLang="en-US" spc="-100" dirty="0"/>
              <a:t>메모리 공간을 고정 크기로 나눈 것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페이지에 대한 기억 장치 </a:t>
            </a:r>
            <a:r>
              <a:rPr lang="ko-KR" altLang="en-US" spc="-100" dirty="0" err="1"/>
              <a:t>매핑표를</a:t>
            </a:r>
            <a:r>
              <a:rPr lang="ko-KR" altLang="en-US" spc="-100" dirty="0"/>
              <a:t> 가지고 페이지를 블록으로 변환한다</a:t>
            </a:r>
            <a:r>
              <a:rPr lang="en-US" altLang="ko-KR" spc="-100" dirty="0"/>
              <a:t>.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가상 주소 페이지가 </a:t>
            </a:r>
            <a:r>
              <a:rPr lang="ko-KR" altLang="en-US" spc="-100" dirty="0" err="1"/>
              <a:t>주기억</a:t>
            </a:r>
            <a:r>
              <a:rPr lang="ko-KR" altLang="en-US" spc="-100" dirty="0"/>
              <a:t> 장치에 존재하지 않는 경우에는 </a:t>
            </a:r>
            <a:r>
              <a:rPr lang="ko-KR" altLang="en-US" b="1" spc="-100" dirty="0">
                <a:solidFill>
                  <a:srgbClr val="00B0F0"/>
                </a:solidFill>
              </a:rPr>
              <a:t>페이지 오류</a:t>
            </a:r>
            <a:r>
              <a:rPr lang="en-US" altLang="ko-KR" spc="-100" dirty="0"/>
              <a:t>(page fault)</a:t>
            </a:r>
            <a:r>
              <a:rPr lang="ko-KR" altLang="en-US" spc="-100" dirty="0"/>
              <a:t>가 발생되었다고 하며</a:t>
            </a:r>
            <a:r>
              <a:rPr lang="en-US" altLang="ko-KR" spc="-100" dirty="0"/>
              <a:t>, </a:t>
            </a:r>
            <a:r>
              <a:rPr lang="ko-KR" altLang="en-US" spc="-100" dirty="0"/>
              <a:t>이러한 페이지 오류가 자주 발생되는 경우를 </a:t>
            </a:r>
            <a:r>
              <a:rPr lang="ko-KR" altLang="en-US" b="1" spc="-100" dirty="0" err="1">
                <a:solidFill>
                  <a:srgbClr val="00B0F0"/>
                </a:solidFill>
              </a:rPr>
              <a:t>스래싱</a:t>
            </a:r>
            <a:r>
              <a:rPr lang="en-US" altLang="ko-KR" spc="-100" dirty="0"/>
              <a:t>(thrashing)</a:t>
            </a:r>
            <a:r>
              <a:rPr lang="ko-KR" altLang="en-US" spc="-100" dirty="0"/>
              <a:t>이라고 한다</a:t>
            </a:r>
            <a:r>
              <a:rPr lang="en-US" altLang="ko-KR" spc="-100" dirty="0"/>
              <a:t>.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주소 공간이 </a:t>
            </a:r>
            <a:r>
              <a:rPr lang="en-US" altLang="ko-KR" spc="-100" dirty="0"/>
              <a:t>8K, </a:t>
            </a:r>
            <a:r>
              <a:rPr lang="ko-KR" altLang="en-US" spc="-100" dirty="0"/>
              <a:t>메모리 공간이 </a:t>
            </a:r>
            <a:r>
              <a:rPr lang="en-US" altLang="ko-KR" spc="-100" dirty="0"/>
              <a:t>4K</a:t>
            </a:r>
            <a:r>
              <a:rPr lang="ko-KR" altLang="en-US" spc="-100" dirty="0"/>
              <a:t>인 컴퓨터 시스템의 예</a:t>
            </a:r>
            <a:r>
              <a:rPr lang="en-US" altLang="ko-KR" spc="-100" dirty="0"/>
              <a:t>(</a:t>
            </a:r>
            <a:r>
              <a:rPr lang="ko-KR" altLang="en-US" spc="-100" dirty="0"/>
              <a:t>최대 페이지 </a:t>
            </a:r>
            <a:r>
              <a:rPr lang="en-US" altLang="ko-KR" spc="-100" dirty="0"/>
              <a:t>4</a:t>
            </a:r>
            <a:r>
              <a:rPr lang="ko-KR" altLang="en-US" spc="-100" dirty="0"/>
              <a:t>개가 메모리 공간의 블록 </a:t>
            </a:r>
            <a:r>
              <a:rPr lang="en-US" altLang="ko-KR" spc="-100" dirty="0"/>
              <a:t>4</a:t>
            </a:r>
            <a:r>
              <a:rPr lang="ko-KR" altLang="en-US" spc="-100" dirty="0"/>
              <a:t>개 중 하나에 들어간다</a:t>
            </a:r>
            <a:r>
              <a:rPr lang="en-US" altLang="ko-KR" spc="-100" dirty="0"/>
              <a:t>.)</a:t>
            </a:r>
            <a:endParaRPr lang="ko-KR" altLang="en-US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grpSp>
        <p:nvGrpSpPr>
          <p:cNvPr id="7" name="그룹 6"/>
          <p:cNvGrpSpPr/>
          <p:nvPr/>
        </p:nvGrpSpPr>
        <p:grpSpPr>
          <a:xfrm>
            <a:off x="201984" y="731957"/>
            <a:ext cx="341760" cy="430887"/>
            <a:chOff x="1454125" y="2542102"/>
            <a:chExt cx="341760" cy="430887"/>
          </a:xfrm>
        </p:grpSpPr>
        <p:sp>
          <p:nvSpPr>
            <p:cNvPr id="8" name="TextBox 7"/>
            <p:cNvSpPr txBox="1"/>
            <p:nvPr/>
          </p:nvSpPr>
          <p:spPr>
            <a:xfrm>
              <a:off x="1475656" y="2596842"/>
              <a:ext cx="288032" cy="340519"/>
            </a:xfrm>
            <a:prstGeom prst="roundRect">
              <a:avLst/>
            </a:prstGeom>
            <a:solidFill>
              <a:srgbClr val="2B6278"/>
            </a:solidFill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54125" y="2542102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bg1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1</a:t>
              </a:r>
              <a:endParaRPr lang="ko-KR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120" y="3717032"/>
            <a:ext cx="3563003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27877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 </a:t>
            </a:r>
            <a:r>
              <a:rPr lang="ko-KR" altLang="en-US" dirty="0"/>
              <a:t>가상 기억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542925" lvl="1" indent="-28575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ko-KR" altLang="en-US" sz="1800" b="1" spc="-100" dirty="0"/>
              <a:t>기억 장치 </a:t>
            </a:r>
            <a:r>
              <a:rPr lang="ko-KR" altLang="en-US" sz="1800" b="1" spc="-100" dirty="0" err="1"/>
              <a:t>매핑표</a:t>
            </a:r>
            <a:endParaRPr lang="en-US" altLang="ko-KR" sz="1800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페이지 번호에서 블록 번호로의 변환만 하면 된다</a:t>
            </a:r>
            <a:r>
              <a:rPr lang="en-US" altLang="ko-KR" spc="-100" dirty="0"/>
              <a:t>.</a:t>
            </a:r>
            <a:endParaRPr lang="en-US" altLang="ko-KR" sz="1800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그림에서 페이지 </a:t>
            </a:r>
            <a:r>
              <a:rPr lang="en-US" altLang="ko-KR" spc="-100" dirty="0"/>
              <a:t>1, 2, 5, 6</a:t>
            </a:r>
            <a:r>
              <a:rPr lang="ko-KR" altLang="en-US" spc="-100" dirty="0"/>
              <a:t>은 </a:t>
            </a:r>
            <a:r>
              <a:rPr lang="ko-KR" altLang="en-US" spc="-100" dirty="0" err="1"/>
              <a:t>주기억</a:t>
            </a:r>
            <a:r>
              <a:rPr lang="ko-KR" altLang="en-US" spc="-100" dirty="0"/>
              <a:t> 장치 블록 </a:t>
            </a:r>
            <a:r>
              <a:rPr lang="en-US" altLang="ko-KR" spc="-100" dirty="0"/>
              <a:t>2, 0, 1, 3</a:t>
            </a:r>
            <a:r>
              <a:rPr lang="ko-KR" altLang="en-US" spc="-100" dirty="0"/>
              <a:t>에 각각 저장되어 있다</a:t>
            </a:r>
            <a:r>
              <a:rPr lang="en-US" altLang="ko-KR" spc="-100" dirty="0"/>
              <a:t>.</a:t>
            </a:r>
            <a:endParaRPr lang="ko-KR" altLang="en-US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현존</a:t>
            </a:r>
            <a:r>
              <a:rPr lang="en-US" altLang="ko-KR" spc="-100" dirty="0"/>
              <a:t> </a:t>
            </a:r>
            <a:r>
              <a:rPr lang="ko-KR" altLang="en-US" spc="-100" dirty="0"/>
              <a:t>비트가</a:t>
            </a:r>
            <a:r>
              <a:rPr lang="en-US" altLang="ko-KR" spc="-100" dirty="0"/>
              <a:t> 1</a:t>
            </a:r>
            <a:r>
              <a:rPr lang="ko-KR" altLang="en-US" spc="-100" dirty="0"/>
              <a:t>이면 해당 페이지가 </a:t>
            </a:r>
            <a:r>
              <a:rPr lang="ko-KR" altLang="en-US" spc="-100" dirty="0" err="1"/>
              <a:t>주기억</a:t>
            </a:r>
            <a:r>
              <a:rPr lang="ko-KR" altLang="en-US" spc="-100" dirty="0"/>
              <a:t> 장치에 존재함을 의미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48880"/>
            <a:ext cx="6699642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7435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 </a:t>
            </a:r>
            <a:r>
              <a:rPr lang="ko-KR" altLang="en-US" dirty="0"/>
              <a:t>가상 기억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447675" lvl="1" indent="-34290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ko-KR" altLang="en-US" sz="2000" b="1" spc="-100" dirty="0"/>
              <a:t>연관 기억 장치를 이용한 기억 장치 </a:t>
            </a:r>
            <a:r>
              <a:rPr lang="ko-KR" altLang="en-US" sz="2000" b="1" spc="-100" dirty="0" err="1"/>
              <a:t>매핑</a:t>
            </a:r>
            <a:endParaRPr lang="en-US" altLang="ko-KR" sz="2000" b="1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앞 방법에서 기억 장치 </a:t>
            </a:r>
            <a:r>
              <a:rPr lang="ko-KR" altLang="en-US" spc="-100" dirty="0" err="1"/>
              <a:t>매핑표는</a:t>
            </a:r>
            <a:r>
              <a:rPr lang="ko-KR" altLang="en-US" spc="-100" dirty="0"/>
              <a:t> 기억 장치의 이용상 비효율적이다</a:t>
            </a:r>
            <a:r>
              <a:rPr lang="en-US" altLang="ko-KR" spc="-100" dirty="0"/>
              <a:t>.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이를 위해 연관 기억 장치를 사용해 기억 장치 </a:t>
            </a:r>
            <a:r>
              <a:rPr lang="ko-KR" altLang="en-US" spc="-100" dirty="0" err="1"/>
              <a:t>매핑표의</a:t>
            </a:r>
            <a:r>
              <a:rPr lang="ko-KR" altLang="en-US" spc="-100" dirty="0"/>
              <a:t> 워드 수와 </a:t>
            </a:r>
            <a:r>
              <a:rPr lang="ko-KR" altLang="en-US" spc="-100" dirty="0" err="1"/>
              <a:t>주기억</a:t>
            </a:r>
            <a:r>
              <a:rPr lang="ko-KR" altLang="en-US" spc="-100" dirty="0"/>
              <a:t> 장치의 블록 수를 같게 한다</a:t>
            </a:r>
            <a:r>
              <a:rPr lang="en-US" altLang="ko-KR" spc="-100" dirty="0"/>
              <a:t>.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가상 주소는 인자 레지스터로 전송되며</a:t>
            </a:r>
            <a:r>
              <a:rPr lang="en-US" altLang="ko-KR" spc="-100" dirty="0"/>
              <a:t>, </a:t>
            </a:r>
            <a:r>
              <a:rPr lang="ko-KR" altLang="en-US" spc="-100" dirty="0"/>
              <a:t>키 레지스터의 마스크 값에 따라 이 레지스터의 페이지 번호 비트는 연관 기억 장치의 모든 페이지 번호 부분과 비교된다</a:t>
            </a:r>
            <a:r>
              <a:rPr lang="en-US" altLang="ko-KR" spc="-100" dirty="0"/>
              <a:t>.</a:t>
            </a:r>
            <a:endParaRPr lang="ko-KR" altLang="en-US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매치가 일어나지 않으면 운영체제에 의해 요구되는 페이지가 보조 기억 장치에서 </a:t>
            </a:r>
            <a:r>
              <a:rPr lang="ko-KR" altLang="en-US" spc="-100" dirty="0" err="1"/>
              <a:t>주기억</a:t>
            </a:r>
            <a:r>
              <a:rPr lang="ko-KR" altLang="en-US" spc="-100" dirty="0"/>
              <a:t> 장치로 옮겨진다</a:t>
            </a:r>
            <a:r>
              <a:rPr lang="en-US" altLang="ko-KR" spc="-100" dirty="0"/>
              <a:t>.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429000"/>
            <a:ext cx="6519101" cy="2998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78542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 </a:t>
            </a:r>
            <a:r>
              <a:rPr lang="ko-KR" altLang="en-US" dirty="0"/>
              <a:t>가상 기억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447675" lvl="1" indent="-34290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ko-KR" altLang="en-US" sz="2000" b="1" spc="-100" dirty="0"/>
              <a:t>세그먼트에 의한 </a:t>
            </a:r>
            <a:r>
              <a:rPr lang="ko-KR" altLang="en-US" sz="2000" b="1" spc="-100" dirty="0" err="1"/>
              <a:t>매핑</a:t>
            </a:r>
            <a:endParaRPr lang="en-US" altLang="ko-KR" sz="2000" b="1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고정 길이의 페이지가 아니라 가변 길이의 </a:t>
            </a:r>
            <a:r>
              <a:rPr lang="ko-KR" altLang="en-US" b="1" spc="-100" dirty="0">
                <a:solidFill>
                  <a:srgbClr val="00B0F0"/>
                </a:solidFill>
              </a:rPr>
              <a:t>세그먼트</a:t>
            </a:r>
            <a:r>
              <a:rPr lang="ko-KR" altLang="en-US" spc="-100" dirty="0"/>
              <a:t>로 </a:t>
            </a:r>
            <a:r>
              <a:rPr lang="ko-KR" altLang="en-US" spc="-100" dirty="0" err="1"/>
              <a:t>매핑한다</a:t>
            </a:r>
            <a:r>
              <a:rPr lang="en-US" altLang="ko-KR" spc="-100" dirty="0"/>
              <a:t>.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세그먼트로 된 프로그램에 의해 지정되는 주소를 논리 주소라고 한다</a:t>
            </a:r>
            <a:r>
              <a:rPr lang="en-US" altLang="ko-KR" spc="-100" dirty="0"/>
              <a:t>.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프로그래머가 프로그램을 세그먼트화하고</a:t>
            </a:r>
            <a:r>
              <a:rPr lang="en-US" altLang="ko-KR" spc="-100" dirty="0"/>
              <a:t>, </a:t>
            </a:r>
            <a:r>
              <a:rPr lang="ko-KR" altLang="en-US" spc="-100" dirty="0"/>
              <a:t>다시 시스템이 각 세그먼트를 페이지화한다</a:t>
            </a:r>
            <a:r>
              <a:rPr lang="en-US" altLang="ko-KR" spc="-100" dirty="0"/>
              <a:t>. 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세그먼트의 논리 주소에서 물리 주소로 </a:t>
            </a:r>
            <a:r>
              <a:rPr lang="ko-KR" altLang="en-US" spc="-100" dirty="0" err="1"/>
              <a:t>매핑은</a:t>
            </a:r>
            <a:r>
              <a:rPr lang="ko-KR" altLang="en-US" spc="-100" dirty="0"/>
              <a:t> 기억 장치 </a:t>
            </a:r>
            <a:r>
              <a:rPr lang="ko-KR" altLang="en-US" spc="-100" dirty="0" err="1"/>
              <a:t>매핑표와</a:t>
            </a:r>
            <a:r>
              <a:rPr lang="ko-KR" altLang="en-US" spc="-100" dirty="0"/>
              <a:t> 비슷한 세그먼트 테이블을 참조해서 이루어진다</a:t>
            </a:r>
            <a:r>
              <a:rPr lang="en-US" altLang="ko-KR" spc="-100" dirty="0"/>
              <a:t>.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속도 향상을 위해 세그먼트 표나 페이지 표를 접근 시간이 빠른 연관 기억 장치에 저장한다</a:t>
            </a:r>
            <a:r>
              <a:rPr lang="en-US" altLang="ko-KR" spc="-100" dirty="0"/>
              <a:t>.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356992"/>
            <a:ext cx="6764179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6074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 </a:t>
            </a:r>
            <a:r>
              <a:rPr lang="ko-KR" altLang="en-US" dirty="0"/>
              <a:t>가상 기억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sz="2200" spc="-100" dirty="0">
                <a:solidFill>
                  <a:srgbClr val="2B6278"/>
                </a:solidFill>
              </a:rPr>
              <a:t>     페이지 교체 알고리즘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참조하고자 하는 페이지가 </a:t>
            </a:r>
            <a:r>
              <a:rPr lang="ko-KR" altLang="en-US" spc="-100" dirty="0" err="1"/>
              <a:t>주기억</a:t>
            </a:r>
            <a:r>
              <a:rPr lang="ko-KR" altLang="en-US" spc="-100" dirty="0"/>
              <a:t> 장치에 없을 경우 </a:t>
            </a:r>
            <a:r>
              <a:rPr lang="ko-KR" altLang="en-US" b="1" spc="-100" dirty="0">
                <a:solidFill>
                  <a:srgbClr val="00B0F0"/>
                </a:solidFill>
              </a:rPr>
              <a:t>페이지 오류</a:t>
            </a:r>
            <a:r>
              <a:rPr lang="en-US" altLang="ko-KR" spc="-100" dirty="0"/>
              <a:t>(page fault)</a:t>
            </a:r>
            <a:r>
              <a:rPr lang="ko-KR" altLang="en-US" spc="-100" dirty="0"/>
              <a:t>라 하고</a:t>
            </a:r>
            <a:r>
              <a:rPr lang="en-US" altLang="ko-KR" spc="-100" dirty="0"/>
              <a:t>, </a:t>
            </a:r>
            <a:r>
              <a:rPr lang="ko-KR" altLang="en-US" spc="-100" dirty="0"/>
              <a:t>이 조건이 발생하면 요구된 페이지가 </a:t>
            </a:r>
            <a:r>
              <a:rPr lang="ko-KR" altLang="en-US" spc="-100" dirty="0" err="1"/>
              <a:t>주기억</a:t>
            </a:r>
            <a:r>
              <a:rPr lang="ko-KR" altLang="en-US" spc="-100" dirty="0"/>
              <a:t> 장치로 옮겨질 때까지 프로그램 수행이 중단된다</a:t>
            </a:r>
            <a:r>
              <a:rPr lang="en-US" altLang="ko-KR" spc="-100" dirty="0"/>
              <a:t>. 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보조 기억 장치에서 </a:t>
            </a:r>
            <a:r>
              <a:rPr lang="ko-KR" altLang="en-US" spc="-100" dirty="0" err="1"/>
              <a:t>주기억</a:t>
            </a:r>
            <a:r>
              <a:rPr lang="ko-KR" altLang="en-US" spc="-100" dirty="0"/>
              <a:t> 장치로 페이지를 전송하는 것은 입출력 동작이므로 운영체제는 이 일을 </a:t>
            </a:r>
            <a:r>
              <a:rPr lang="en-US" altLang="ko-KR" spc="-100" dirty="0"/>
              <a:t>I/O </a:t>
            </a:r>
            <a:r>
              <a:rPr lang="ko-KR" altLang="en-US" spc="-100" dirty="0"/>
              <a:t>프로세서에 맡긴다</a:t>
            </a:r>
            <a:r>
              <a:rPr lang="en-US" altLang="ko-KR" spc="-100" dirty="0"/>
              <a:t>.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b="1" spc="-100" dirty="0">
                <a:solidFill>
                  <a:srgbClr val="00B0F0"/>
                </a:solidFill>
              </a:rPr>
              <a:t>페이지 교체 알고리즘</a:t>
            </a:r>
            <a:r>
              <a:rPr lang="ko-KR" altLang="en-US" spc="-100" dirty="0"/>
              <a:t> </a:t>
            </a:r>
            <a:r>
              <a:rPr lang="en-US" altLang="ko-KR" spc="-100" dirty="0"/>
              <a:t>: </a:t>
            </a:r>
            <a:r>
              <a:rPr lang="ko-KR" altLang="en-US" spc="-100" dirty="0"/>
              <a:t>새로운 페이지가 </a:t>
            </a:r>
            <a:r>
              <a:rPr lang="ko-KR" altLang="en-US" spc="-100" dirty="0" err="1"/>
              <a:t>주기억</a:t>
            </a:r>
            <a:r>
              <a:rPr lang="ko-KR" altLang="en-US" spc="-100" dirty="0"/>
              <a:t> 장치로 전송될 때</a:t>
            </a:r>
            <a:r>
              <a:rPr lang="en-US" altLang="ko-KR" spc="-100" dirty="0"/>
              <a:t>, </a:t>
            </a:r>
            <a:r>
              <a:rPr lang="ko-KR" altLang="en-US" spc="-100" dirty="0" err="1"/>
              <a:t>주기억</a:t>
            </a:r>
            <a:r>
              <a:rPr lang="ko-KR" altLang="en-US" spc="-100" dirty="0"/>
              <a:t> 장치가 꽉 차 있으면 제거할 페이지를 선택</a:t>
            </a:r>
            <a:r>
              <a:rPr lang="en-US" altLang="ko-KR" spc="-100" dirty="0"/>
              <a:t>(FIFO, LRU, LFU </a:t>
            </a:r>
            <a:r>
              <a:rPr lang="ko-KR" altLang="en-US" spc="-100" dirty="0"/>
              <a:t>알고리즘 등</a:t>
            </a:r>
            <a:r>
              <a:rPr lang="en-US" altLang="ko-KR" spc="-100" dirty="0"/>
              <a:t>)</a:t>
            </a:r>
            <a:endParaRPr lang="ko-KR" altLang="en-US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grpSp>
        <p:nvGrpSpPr>
          <p:cNvPr id="7" name="그룹 6"/>
          <p:cNvGrpSpPr/>
          <p:nvPr/>
        </p:nvGrpSpPr>
        <p:grpSpPr>
          <a:xfrm>
            <a:off x="201984" y="731957"/>
            <a:ext cx="341760" cy="430887"/>
            <a:chOff x="1454125" y="2542102"/>
            <a:chExt cx="341760" cy="430887"/>
          </a:xfrm>
        </p:grpSpPr>
        <p:sp>
          <p:nvSpPr>
            <p:cNvPr id="8" name="TextBox 7"/>
            <p:cNvSpPr txBox="1"/>
            <p:nvPr/>
          </p:nvSpPr>
          <p:spPr>
            <a:xfrm>
              <a:off x="1475656" y="2596842"/>
              <a:ext cx="288032" cy="340519"/>
            </a:xfrm>
            <a:prstGeom prst="roundRect">
              <a:avLst/>
            </a:prstGeom>
            <a:solidFill>
              <a:srgbClr val="2B6278"/>
            </a:solidFill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54125" y="2542102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bg1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2</a:t>
              </a:r>
              <a:endParaRPr lang="ko-KR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15" y="3429000"/>
            <a:ext cx="7477601" cy="253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16213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 </a:t>
            </a:r>
            <a:r>
              <a:rPr lang="ko-KR" altLang="en-US" dirty="0"/>
              <a:t>가상 기억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다음 예를 통해 각 알고리즘을 살펴보자</a:t>
            </a:r>
            <a:r>
              <a:rPr lang="en-US" altLang="ko-KR" spc="-100" dirty="0"/>
              <a:t>.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542925" lvl="1" indent="-285750">
              <a:lnSpc>
                <a:spcPct val="110000"/>
              </a:lnSpc>
              <a:spcBef>
                <a:spcPts val="1200"/>
              </a:spcBef>
              <a:spcAft>
                <a:spcPts val="8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en-US" altLang="ko-KR" sz="1800" b="1" spc="-100" dirty="0"/>
              <a:t>FIFO(First-In First Out) </a:t>
            </a:r>
            <a:r>
              <a:rPr lang="ko-KR" altLang="en-US" sz="1800" b="1" spc="-100" dirty="0"/>
              <a:t>알고리즘</a:t>
            </a:r>
            <a:endParaRPr lang="en-US" altLang="ko-KR" sz="1800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 err="1"/>
              <a:t>주기억</a:t>
            </a:r>
            <a:r>
              <a:rPr lang="ko-KR" altLang="en-US" spc="-100" dirty="0"/>
              <a:t> 장치에 가장 오래 있었던 페이지를 교체</a:t>
            </a:r>
            <a:r>
              <a:rPr lang="en-US" altLang="ko-KR" spc="-100" dirty="0"/>
              <a:t> 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구현하기가 쉽다는 장점이 있으나</a:t>
            </a:r>
            <a:r>
              <a:rPr lang="en-US" altLang="ko-KR" spc="-100" dirty="0"/>
              <a:t>, </a:t>
            </a:r>
            <a:r>
              <a:rPr lang="ko-KR" altLang="en-US" spc="-100" dirty="0"/>
              <a:t>어떤 상황에서는 페이지가 너무 자주 교체되는 단점이 있다</a:t>
            </a:r>
            <a:r>
              <a:rPr lang="en-US" altLang="ko-KR" spc="-100" dirty="0"/>
              <a:t>.</a:t>
            </a:r>
            <a:endParaRPr lang="ko-KR" altLang="en-US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ko-KR" altLang="en-US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124744"/>
            <a:ext cx="5567363" cy="152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149080"/>
            <a:ext cx="6921437" cy="1288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7307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캐시 기억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957990"/>
          </a:xfrm>
        </p:spPr>
        <p:txBody>
          <a:bodyPr>
            <a:normAutofit/>
          </a:bodyPr>
          <a:lstStyle/>
          <a:p>
            <a:pPr marL="542925" lvl="1" indent="-161925">
              <a:lnSpc>
                <a:spcPct val="12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 err="1"/>
              <a:t>주기억</a:t>
            </a:r>
            <a:r>
              <a:rPr lang="ko-KR" altLang="en-US" spc="-100" dirty="0"/>
              <a:t> 장치의 블록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ko-KR" spc="-100" dirty="0"/>
              <a:t>(=0, 1, …, 31)</a:t>
            </a:r>
            <a:r>
              <a:rPr lang="ko-KR" altLang="en-US" spc="-100" dirty="0"/>
              <a:t>가 적재될 수 있는 캐시 라인 번호는 다음 연산으로 결정된다</a:t>
            </a:r>
            <a:r>
              <a:rPr lang="en-US" altLang="ko-KR" spc="-100" dirty="0"/>
              <a:t>.</a:t>
            </a:r>
          </a:p>
          <a:p>
            <a:pPr marL="542925" lvl="1" indent="-161925">
              <a:lnSpc>
                <a:spcPct val="12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542925" lvl="1" indent="-161925">
              <a:lnSpc>
                <a:spcPct val="12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542925" lvl="1" indent="-161925">
              <a:lnSpc>
                <a:spcPct val="12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pc="-100" dirty="0"/>
              <a:t>[</a:t>
            </a:r>
            <a:r>
              <a:rPr lang="ko-KR" altLang="en-US" spc="-100" dirty="0"/>
              <a:t>표 </a:t>
            </a:r>
            <a:r>
              <a:rPr lang="en-US" altLang="ko-KR" spc="-100" dirty="0"/>
              <a:t>6-7]</a:t>
            </a:r>
            <a:r>
              <a:rPr lang="ko-KR" altLang="en-US" spc="-100" dirty="0"/>
              <a:t>에는 각 캐시 라인을 공유하는 블록들의 번호 </a:t>
            </a:r>
            <a:r>
              <a:rPr lang="en-US" altLang="ko-KR" spc="-100" dirty="0"/>
              <a:t>4(=2</a:t>
            </a:r>
            <a:r>
              <a:rPr lang="en-US" altLang="ko-KR" i="1" baseline="3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ko-KR" spc="-100" dirty="0"/>
              <a:t>=2</a:t>
            </a:r>
            <a:r>
              <a:rPr lang="en-US" altLang="ko-KR" spc="-100" baseline="36000" dirty="0"/>
              <a:t>2</a:t>
            </a:r>
            <a:r>
              <a:rPr lang="en-US" altLang="ko-KR" spc="-100" dirty="0"/>
              <a:t>)</a:t>
            </a:r>
            <a:r>
              <a:rPr lang="ko-KR" altLang="en-US" spc="-100" dirty="0"/>
              <a:t>개가 나열되어 있다</a:t>
            </a:r>
            <a:r>
              <a:rPr lang="en-US" altLang="ko-KR" spc="-100" dirty="0"/>
              <a:t>. </a:t>
            </a:r>
            <a:r>
              <a:rPr lang="ko-KR" altLang="en-US" spc="-100" dirty="0"/>
              <a:t>여기서 블록 번호는 </a:t>
            </a:r>
            <a:r>
              <a:rPr lang="ko-KR" altLang="en-US" spc="-100" dirty="0" err="1"/>
              <a:t>주기억</a:t>
            </a:r>
            <a:r>
              <a:rPr lang="ko-KR" altLang="en-US" spc="-100" dirty="0"/>
              <a:t> 장치 주소의 상위 </a:t>
            </a:r>
            <a:r>
              <a:rPr lang="en-US" altLang="ko-KR" spc="-100" dirty="0"/>
              <a:t>5</a:t>
            </a:r>
            <a:r>
              <a:rPr lang="ko-KR" altLang="en-US" spc="-100" dirty="0"/>
              <a:t>비트에 해당한다</a:t>
            </a:r>
            <a:r>
              <a:rPr lang="en-US" altLang="ko-KR" spc="-100" dirty="0"/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47864" y="1124744"/>
            <a:ext cx="1367682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280" y="2924944"/>
            <a:ext cx="4731935" cy="3474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84455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 </a:t>
            </a:r>
            <a:r>
              <a:rPr lang="ko-KR" altLang="en-US" dirty="0"/>
              <a:t>가상 기억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542925" lvl="1" indent="-285750">
              <a:lnSpc>
                <a:spcPct val="110000"/>
              </a:lnSpc>
              <a:spcBef>
                <a:spcPts val="1200"/>
              </a:spcBef>
              <a:spcAft>
                <a:spcPts val="8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en-US" altLang="ko-KR" sz="1800" b="1" spc="-100" dirty="0"/>
              <a:t>LRU(Least Recently Used) </a:t>
            </a:r>
            <a:r>
              <a:rPr lang="ko-KR" altLang="en-US" sz="1800" b="1" spc="-100" dirty="0"/>
              <a:t>알고리즘</a:t>
            </a:r>
            <a:endParaRPr lang="en-US" altLang="ko-KR" sz="1800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최근까지 가장 오랫동안 사용되지 않았던 페이지를 선택하여 제거하는 방법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ko-KR" altLang="en-US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542925" lvl="1" indent="-285750">
              <a:lnSpc>
                <a:spcPct val="110000"/>
              </a:lnSpc>
              <a:spcBef>
                <a:spcPts val="1200"/>
              </a:spcBef>
              <a:spcAft>
                <a:spcPts val="8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en-US" altLang="ko-KR" sz="1800" b="1" spc="-100" dirty="0"/>
              <a:t>LFU(Least Frequently Used) </a:t>
            </a:r>
            <a:r>
              <a:rPr lang="ko-KR" altLang="en-US" sz="1800" b="1" spc="-100" dirty="0"/>
              <a:t>알고리즘</a:t>
            </a:r>
            <a:endParaRPr lang="en-US" altLang="ko-KR" sz="1800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사용 빈도가 가장 낮은 페이지를 선택해서 제거하는 방법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628800"/>
            <a:ext cx="6880574" cy="1276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293096"/>
            <a:ext cx="6871145" cy="130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27872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 </a:t>
            </a:r>
            <a:r>
              <a:rPr lang="ko-KR" altLang="en-US" dirty="0"/>
              <a:t>가상 기억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542925" lvl="1" indent="-285750">
              <a:lnSpc>
                <a:spcPct val="110000"/>
              </a:lnSpc>
              <a:spcBef>
                <a:spcPts val="1200"/>
              </a:spcBef>
              <a:spcAft>
                <a:spcPts val="8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en-US" altLang="ko-KR" sz="1800" b="1" spc="-100" dirty="0"/>
              <a:t>NUR(Not Used Recently) </a:t>
            </a:r>
            <a:r>
              <a:rPr lang="ko-KR" altLang="en-US" sz="1800" b="1" spc="-100" dirty="0"/>
              <a:t>알고리즘</a:t>
            </a:r>
            <a:endParaRPr lang="en-US" altLang="ko-KR" sz="1800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pc="-100" dirty="0"/>
              <a:t>LRU</a:t>
            </a:r>
            <a:r>
              <a:rPr lang="ko-KR" altLang="en-US" spc="-100" dirty="0"/>
              <a:t>와 비슷한 알고리즘으로 참조 비트와 변형 </a:t>
            </a:r>
            <a:r>
              <a:rPr lang="ko-KR" altLang="en-US" spc="-100" dirty="0" err="1"/>
              <a:t>비트를</a:t>
            </a:r>
            <a:r>
              <a:rPr lang="ko-KR" altLang="en-US" spc="-100" dirty="0"/>
              <a:t> 사용하여 최근에 사용하지 않은 페이지를 교체하는 방법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ko-KR" altLang="en-US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132856"/>
            <a:ext cx="3453765" cy="190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39916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 </a:t>
            </a:r>
            <a:r>
              <a:rPr lang="ko-KR" altLang="en-US" dirty="0"/>
              <a:t>가상 기억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542925" lvl="1" indent="-285750">
              <a:lnSpc>
                <a:spcPct val="110000"/>
              </a:lnSpc>
              <a:spcBef>
                <a:spcPts val="1200"/>
              </a:spcBef>
              <a:spcAft>
                <a:spcPts val="8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ko-KR" altLang="en-US" sz="1800" b="1" spc="-100" dirty="0"/>
              <a:t>캐시 메모리</a:t>
            </a:r>
            <a:r>
              <a:rPr lang="en-US" altLang="ko-KR" sz="1800" b="1" spc="-100" dirty="0"/>
              <a:t>, </a:t>
            </a:r>
            <a:r>
              <a:rPr lang="ko-KR" altLang="en-US" sz="1800" b="1" spc="-100" dirty="0" err="1"/>
              <a:t>주기억</a:t>
            </a:r>
            <a:r>
              <a:rPr lang="ko-KR" altLang="en-US" sz="1800" b="1" spc="-100" dirty="0"/>
              <a:t> 장치</a:t>
            </a:r>
            <a:r>
              <a:rPr lang="en-US" altLang="ko-KR" sz="1800" b="1" spc="-100" dirty="0"/>
              <a:t>, </a:t>
            </a:r>
            <a:r>
              <a:rPr lang="ko-KR" altLang="en-US" sz="1800" b="1" spc="-100" dirty="0"/>
              <a:t>가상 기억 장치 간의 데이터 이동</a:t>
            </a:r>
            <a:endParaRPr lang="en-US" altLang="ko-KR" sz="1800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ko-KR" altLang="en-US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268760"/>
            <a:ext cx="7094220" cy="4650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76332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 </a:t>
            </a:r>
            <a:r>
              <a:rPr lang="ko-KR" altLang="en-US" dirty="0"/>
              <a:t>연관 기억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542925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b="1" spc="-100" dirty="0">
                <a:solidFill>
                  <a:srgbClr val="00B0F0"/>
                </a:solidFill>
              </a:rPr>
              <a:t>연관 기억 장치</a:t>
            </a:r>
            <a:r>
              <a:rPr lang="en-US" altLang="ko-KR" spc="-100" dirty="0"/>
              <a:t>(associative memory)</a:t>
            </a:r>
            <a:r>
              <a:rPr lang="ko-KR" altLang="en-US" spc="-100" dirty="0"/>
              <a:t>는 메모리에 저장된 내용의 일부분을 이용해 원하는 정보가 저</a:t>
            </a:r>
          </a:p>
          <a:p>
            <a:pPr marL="542925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 err="1"/>
              <a:t>장된</a:t>
            </a:r>
            <a:r>
              <a:rPr lang="ko-KR" altLang="en-US" spc="-100" dirty="0"/>
              <a:t> 위치를 알아낸다</a:t>
            </a:r>
            <a:r>
              <a:rPr lang="en-US" altLang="ko-KR" spc="-100" dirty="0"/>
              <a:t>.</a:t>
            </a:r>
          </a:p>
          <a:p>
            <a:pPr marL="542925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pc="-100" dirty="0"/>
              <a:t>CAM(Content Addressable Memory) </a:t>
            </a:r>
            <a:r>
              <a:rPr lang="ko-KR" altLang="en-US" spc="-100" dirty="0"/>
              <a:t>또는 병렬 탐색 기억 장치라고도 한다</a:t>
            </a:r>
            <a:r>
              <a:rPr lang="en-US" altLang="ko-KR" spc="-100" dirty="0"/>
              <a:t>. </a:t>
            </a:r>
          </a:p>
          <a:p>
            <a:pPr marL="542925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기억 장치의 모든 단자를 동시에 읽어 주어진 특성과 비교하므로 주소로만 접근할 때보다 훨씬 빠르다</a:t>
            </a:r>
            <a:r>
              <a:rPr lang="en-US" altLang="ko-KR" spc="-100" dirty="0"/>
              <a:t>. </a:t>
            </a:r>
          </a:p>
          <a:p>
            <a:pPr marL="542925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하지만 비교 회로 추가로 비싸져 탐색 시간이 중요하고 빠른 처리에만 주로 사용된다</a:t>
            </a:r>
            <a:r>
              <a:rPr lang="en-US" altLang="ko-KR" spc="-100" dirty="0"/>
              <a:t>.</a:t>
            </a:r>
            <a:endParaRPr lang="ko-KR" altLang="en-US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ko-KR" altLang="en-US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</p:spTree>
    <p:extLst>
      <p:ext uri="{BB962C8B-B14F-4D97-AF65-F5344CB8AC3E}">
        <p14:creationId xmlns:p14="http://schemas.microsoft.com/office/powerpoint/2010/main" val="3853672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 </a:t>
            </a:r>
            <a:r>
              <a:rPr lang="ko-KR" altLang="en-US" dirty="0"/>
              <a:t>연관 기억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542925" lvl="1" indent="-285750">
              <a:lnSpc>
                <a:spcPct val="110000"/>
              </a:lnSpc>
              <a:spcBef>
                <a:spcPts val="1200"/>
              </a:spcBef>
              <a:spcAft>
                <a:spcPts val="8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ko-KR" altLang="en-US" sz="1800" b="1" spc="-100" dirty="0"/>
              <a:t>연관 기억 장치의 구조</a:t>
            </a:r>
            <a:endParaRPr lang="en-US" altLang="ko-KR" sz="1800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인자 레지스터는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ko-KR" altLang="en-US" spc="-100" dirty="0"/>
              <a:t>비트</a:t>
            </a:r>
            <a:r>
              <a:rPr lang="en-US" altLang="ko-KR" spc="-100" dirty="0"/>
              <a:t>, </a:t>
            </a:r>
            <a:r>
              <a:rPr lang="ko-KR" altLang="en-US" spc="-100" dirty="0"/>
              <a:t>키 레지스터는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ko-KR" altLang="en-US" spc="-100" dirty="0"/>
              <a:t>비트</a:t>
            </a:r>
            <a:r>
              <a:rPr lang="en-US" altLang="ko-KR" spc="-100" dirty="0"/>
              <a:t>, </a:t>
            </a:r>
            <a:r>
              <a:rPr lang="ko-KR" altLang="en-US" spc="-100" dirty="0"/>
              <a:t>매치 레지스터는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ko-KR" altLang="en-US" spc="-100" dirty="0"/>
              <a:t>비트로 구성된다</a:t>
            </a:r>
            <a:r>
              <a:rPr lang="en-US" altLang="ko-KR" spc="-100" dirty="0"/>
              <a:t>.</a:t>
            </a:r>
            <a:endParaRPr lang="ko-KR" altLang="en-US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인자 레지스터에는 검색하려는 정보를 저장하고</a:t>
            </a:r>
            <a:r>
              <a:rPr lang="en-US" altLang="ko-KR" spc="-100" dirty="0"/>
              <a:t>, </a:t>
            </a:r>
            <a:r>
              <a:rPr lang="ko-KR" altLang="en-US" spc="-100" dirty="0"/>
              <a:t>키 레지스터는 인자 레지스터의 특정 영역에 대한 마스크</a:t>
            </a:r>
            <a:r>
              <a:rPr lang="en-US" altLang="ko-KR" spc="-100" dirty="0"/>
              <a:t>(mask)</a:t>
            </a:r>
            <a:r>
              <a:rPr lang="ko-KR" altLang="en-US" spc="-100" dirty="0"/>
              <a:t>를 제공한다</a:t>
            </a:r>
            <a:r>
              <a:rPr lang="en-US" altLang="ko-KR" spc="-100" dirty="0"/>
              <a:t>.</a:t>
            </a:r>
            <a:endParaRPr lang="ko-KR" altLang="en-US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92896"/>
            <a:ext cx="3888432" cy="3662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39" y="2996952"/>
            <a:ext cx="3891631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221669" y="5432623"/>
            <a:ext cx="316675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spc="-100" dirty="0">
                <a:solidFill>
                  <a:srgbClr val="2B627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워드 </a:t>
            </a:r>
            <a:r>
              <a:rPr lang="en-US" altLang="ko-KR" sz="1500" spc="-100" dirty="0">
                <a:solidFill>
                  <a:srgbClr val="2B627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500" spc="-100" dirty="0">
                <a:solidFill>
                  <a:srgbClr val="2B627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en-US" altLang="ko-KR" sz="1500" spc="-100" dirty="0">
                <a:solidFill>
                  <a:srgbClr val="2B627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101</a:t>
            </a:r>
            <a:r>
              <a:rPr lang="ko-KR" altLang="en-US" sz="1500" spc="-100" dirty="0">
                <a:solidFill>
                  <a:srgbClr val="2B627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이므로 매치 레지스터의 비트 </a:t>
            </a:r>
            <a:r>
              <a:rPr lang="en-US" altLang="ko-KR" sz="1500" i="1" spc="-100" dirty="0">
                <a:solidFill>
                  <a:srgbClr val="2B6278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M</a:t>
            </a:r>
            <a:r>
              <a:rPr lang="en-US" altLang="ko-KR" sz="1500" spc="-100" baseline="-25000" dirty="0">
                <a:solidFill>
                  <a:srgbClr val="2B627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1500" spc="-100" dirty="0">
                <a:solidFill>
                  <a:srgbClr val="2B627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=1</a:t>
            </a:r>
            <a:r>
              <a:rPr lang="ko-KR" altLang="en-US" sz="1500" spc="-100" dirty="0">
                <a:solidFill>
                  <a:srgbClr val="2B627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이다</a:t>
            </a:r>
            <a:r>
              <a:rPr lang="en-US" altLang="ko-KR" sz="1500" spc="-100" dirty="0">
                <a:solidFill>
                  <a:srgbClr val="2B627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500" spc="-100" dirty="0">
              <a:solidFill>
                <a:srgbClr val="2B627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3827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 </a:t>
            </a:r>
            <a:r>
              <a:rPr lang="ko-KR" altLang="en-US" dirty="0"/>
              <a:t>연관 기억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542925" lvl="1" indent="-285750">
              <a:lnSpc>
                <a:spcPct val="110000"/>
              </a:lnSpc>
              <a:spcBef>
                <a:spcPts val="1200"/>
              </a:spcBef>
              <a:spcAft>
                <a:spcPts val="8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ko-KR" altLang="en-US" sz="1800" b="1" spc="-100" dirty="0"/>
              <a:t>메모리 배열과 외부 레지스터의 관계</a:t>
            </a:r>
            <a:endParaRPr lang="en-US" altLang="ko-KR" sz="1800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ko-KR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ko-KR" altLang="en-US" spc="-100" dirty="0"/>
              <a:t> </a:t>
            </a:r>
            <a:r>
              <a:rPr lang="en-US" altLang="ko-KR" spc="-100" dirty="0"/>
              <a:t>: </a:t>
            </a:r>
            <a:r>
              <a:rPr lang="en-US" altLang="ko-K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ko-KR" altLang="en-US" spc="-100" dirty="0"/>
              <a:t>워드 내의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ko-KR" altLang="en-US" spc="-100" dirty="0"/>
              <a:t>번째 셀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인자 레지스터 </a:t>
            </a:r>
            <a:r>
              <a:rPr lang="en-US" altLang="ko-K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ko-KR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ko-KR" altLang="en-US" spc="-100" dirty="0"/>
              <a:t>비트는 </a:t>
            </a:r>
            <a:r>
              <a:rPr lang="en-US" altLang="ko-K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ko-KR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ko-KR" spc="-100" dirty="0"/>
              <a:t>=1</a:t>
            </a:r>
            <a:r>
              <a:rPr lang="ko-KR" altLang="en-US" spc="-100" dirty="0"/>
              <a:t>이라면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ko-KR" spc="-100" dirty="0"/>
              <a:t> </a:t>
            </a:r>
            <a:r>
              <a:rPr lang="ko-KR" altLang="en-US" spc="-100" dirty="0"/>
              <a:t>번째 칸의 모든 비트와 비교된다</a:t>
            </a:r>
            <a:r>
              <a:rPr lang="en-US" altLang="ko-KR" spc="-100" dirty="0"/>
              <a:t>. 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 err="1"/>
              <a:t>마스크되지</a:t>
            </a:r>
            <a:r>
              <a:rPr lang="ko-KR" altLang="en-US" spc="-100" dirty="0"/>
              <a:t> 않은 모든 인자의 비트와 </a:t>
            </a:r>
            <a:r>
              <a:rPr lang="en-US" altLang="ko-K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ko-KR" altLang="en-US" spc="-100" dirty="0"/>
              <a:t>워드 비트들의 매치가 이루어지면 매치 레지스터의 대응하는 비트 </a:t>
            </a:r>
            <a:r>
              <a:rPr lang="en-US" altLang="ko-K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ko-KR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ko-KR" spc="-100" dirty="0"/>
              <a:t>=1</a:t>
            </a:r>
            <a:r>
              <a:rPr lang="ko-KR" altLang="en-US" spc="-100" dirty="0"/>
              <a:t>이 된다</a:t>
            </a:r>
            <a:r>
              <a:rPr lang="en-US" altLang="ko-KR" spc="-100" dirty="0"/>
              <a:t>.</a:t>
            </a:r>
            <a:endParaRPr lang="ko-KR" altLang="en-US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708920"/>
            <a:ext cx="3816424" cy="3531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79503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 </a:t>
            </a:r>
            <a:r>
              <a:rPr lang="ko-KR" altLang="en-US" dirty="0"/>
              <a:t>연관 기억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542925" lvl="1" indent="-285750">
              <a:lnSpc>
                <a:spcPct val="110000"/>
              </a:lnSpc>
              <a:spcBef>
                <a:spcPts val="1200"/>
              </a:spcBef>
              <a:spcAft>
                <a:spcPts val="8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ko-KR" altLang="en-US" sz="1800" b="1" spc="-100" dirty="0"/>
              <a:t>전형적인 셀 </a:t>
            </a:r>
            <a:r>
              <a:rPr lang="en-US" altLang="ko-KR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ko-KR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en-US" altLang="ko-KR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800" b="1" spc="-100" dirty="0"/>
              <a:t>의 내부 구조</a:t>
            </a:r>
            <a:endParaRPr lang="en-US" altLang="ko-KR" sz="1800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40" dirty="0"/>
              <a:t>매치 논리 회로는 셀의 내용과 </a:t>
            </a:r>
            <a:r>
              <a:rPr lang="ko-KR" altLang="en-US" spc="-140" dirty="0" err="1"/>
              <a:t>마스크되지</a:t>
            </a:r>
            <a:r>
              <a:rPr lang="ko-KR" altLang="en-US" spc="-140" dirty="0"/>
              <a:t> 않은 인자의 </a:t>
            </a:r>
            <a:r>
              <a:rPr lang="ko-KR" altLang="en-US" spc="-140" dirty="0" err="1"/>
              <a:t>비트를</a:t>
            </a:r>
            <a:r>
              <a:rPr lang="ko-KR" altLang="en-US" spc="-140" dirty="0"/>
              <a:t> 비교하여 </a:t>
            </a:r>
            <a:r>
              <a:rPr lang="en-US" altLang="ko-K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ko-KR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ko-KR" altLang="en-US" spc="-140" dirty="0" err="1"/>
              <a:t>를</a:t>
            </a:r>
            <a:r>
              <a:rPr lang="ko-KR" altLang="en-US" spc="-140" dirty="0"/>
              <a:t> 세트 또는 </a:t>
            </a:r>
            <a:r>
              <a:rPr lang="ko-KR" altLang="en-US" spc="-140" dirty="0" err="1"/>
              <a:t>리셋시킨다</a:t>
            </a:r>
            <a:r>
              <a:rPr lang="en-US" altLang="ko-KR" spc="-140" dirty="0"/>
              <a:t>.</a:t>
            </a:r>
            <a:endParaRPr lang="ko-KR" altLang="en-US" spc="-14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813" y="1772816"/>
            <a:ext cx="4097179" cy="3350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65269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 </a:t>
            </a:r>
            <a:r>
              <a:rPr lang="ko-KR" altLang="en-US" dirty="0"/>
              <a:t>연관 기억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542925" lvl="1" indent="-285750">
              <a:lnSpc>
                <a:spcPct val="110000"/>
              </a:lnSpc>
              <a:spcBef>
                <a:spcPts val="1200"/>
              </a:spcBef>
              <a:spcAft>
                <a:spcPts val="8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ko-KR" altLang="en-US" sz="1800" b="1" spc="-100" dirty="0"/>
              <a:t>매치 논리 회로 구조</a:t>
            </a:r>
            <a:endParaRPr lang="en-US" altLang="ko-KR" sz="1800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 </a:t>
            </a:r>
            <a:r>
              <a:rPr lang="en-US" altLang="ko-KR" spc="-140" dirty="0"/>
              <a:t>=1, 2, …,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ko-KR" altLang="en-US" spc="-140" dirty="0"/>
              <a:t>에 대하여 </a:t>
            </a:r>
            <a:r>
              <a:rPr lang="en-US" altLang="ko-K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ko-KR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ko-KR" spc="-140" dirty="0"/>
              <a:t>= 0</a:t>
            </a:r>
            <a:r>
              <a:rPr lang="ko-KR" altLang="en-US" spc="-140" dirty="0"/>
              <a:t>이면 </a:t>
            </a:r>
            <a:r>
              <a:rPr lang="ko-KR" altLang="en-US" spc="-140" dirty="0" err="1"/>
              <a:t>마스크된</a:t>
            </a:r>
            <a:r>
              <a:rPr lang="ko-KR" altLang="en-US" spc="-140" dirty="0"/>
              <a:t> 경우이므로 </a:t>
            </a:r>
            <a:r>
              <a:rPr lang="en-US" altLang="ko-K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ko-KR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ko-KR" altLang="en-US" spc="-140" dirty="0"/>
              <a:t>는 </a:t>
            </a:r>
            <a:r>
              <a:rPr lang="en-US" altLang="ko-KR" spc="-140" dirty="0"/>
              <a:t>1</a:t>
            </a:r>
            <a:r>
              <a:rPr lang="ko-KR" altLang="en-US" spc="-140" dirty="0"/>
              <a:t>이고</a:t>
            </a:r>
            <a:r>
              <a:rPr lang="en-US" altLang="ko-KR" spc="-140" dirty="0"/>
              <a:t>, </a:t>
            </a:r>
            <a:r>
              <a:rPr lang="en-US" altLang="ko-K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ko-KR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ko-KR" spc="-140" dirty="0"/>
              <a:t>=1</a:t>
            </a:r>
            <a:r>
              <a:rPr lang="ko-KR" altLang="en-US" spc="-140" dirty="0"/>
              <a:t>이면 </a:t>
            </a:r>
            <a:r>
              <a:rPr lang="ko-KR" altLang="en-US" spc="-140" dirty="0" err="1"/>
              <a:t>마스크되지</a:t>
            </a:r>
            <a:r>
              <a:rPr lang="ko-KR" altLang="en-US" spc="-140" dirty="0"/>
              <a:t> 않은 경우이므로 </a:t>
            </a:r>
            <a:r>
              <a:rPr lang="en-US" altLang="ko-K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ko-KR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en-US" altLang="ko-KR" spc="-140" dirty="0"/>
              <a:t> </a:t>
            </a:r>
            <a:r>
              <a:rPr lang="ko-KR" altLang="en-US" spc="-140" dirty="0"/>
              <a:t>와 </a:t>
            </a:r>
            <a:r>
              <a:rPr lang="en-US" altLang="ko-K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ko-KR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ko-KR" spc="-140" dirty="0"/>
              <a:t> </a:t>
            </a:r>
            <a:r>
              <a:rPr lang="ko-KR" altLang="en-US" spc="-140" dirty="0"/>
              <a:t>를 비교하여 같으면 </a:t>
            </a:r>
            <a:r>
              <a:rPr lang="en-US" altLang="ko-K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ko-KR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ko-KR" spc="-140" dirty="0"/>
              <a:t>=1, </a:t>
            </a:r>
            <a:r>
              <a:rPr lang="ko-KR" altLang="en-US" spc="-140" dirty="0"/>
              <a:t>다르면 </a:t>
            </a:r>
            <a:r>
              <a:rPr lang="en-US" altLang="ko-K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ko-KR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ko-KR" spc="-140" dirty="0"/>
              <a:t>=0</a:t>
            </a:r>
            <a:r>
              <a:rPr lang="ko-KR" altLang="en-US" spc="-140" dirty="0"/>
              <a:t>이다</a:t>
            </a:r>
            <a:r>
              <a:rPr lang="en-US" altLang="ko-KR" spc="-140" dirty="0"/>
              <a:t>.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4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4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4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4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4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4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4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4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4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4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40" dirty="0"/>
              <a:t>연관 기억 장치 내의 워드 </a:t>
            </a:r>
            <a:r>
              <a:rPr lang="en-US" altLang="ko-K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ko-KR" altLang="en-US" spc="-140" dirty="0" err="1"/>
              <a:t>를</a:t>
            </a:r>
            <a:r>
              <a:rPr lang="ko-KR" altLang="en-US" spc="-140" dirty="0"/>
              <a:t> 위한 매치 논리 회로의 불 </a:t>
            </a:r>
            <a:r>
              <a:rPr lang="ko-KR" altLang="en-US" spc="-140" dirty="0" err="1"/>
              <a:t>대수식</a:t>
            </a:r>
            <a:endParaRPr lang="ko-KR" altLang="en-US" spc="-14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63639"/>
            <a:ext cx="6890004" cy="314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개체 2"/>
          <p:cNvGraphicFramePr>
            <a:graphicFrameLocks noChangeAspect="1"/>
          </p:cNvGraphicFramePr>
          <p:nvPr/>
        </p:nvGraphicFramePr>
        <p:xfrm>
          <a:off x="1187624" y="5661248"/>
          <a:ext cx="5688633" cy="8888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Equation" r:id="rId4" imgW="3657600" imgH="571500" progId="Equation.DSMT4">
                  <p:embed/>
                </p:oleObj>
              </mc:Choice>
              <mc:Fallback>
                <p:oleObj name="Equation" r:id="rId4" imgW="3657600" imgH="571500" progId="Equation.DSMT4">
                  <p:embed/>
                  <p:pic>
                    <p:nvPicPr>
                      <p:cNvPr id="3" name="개체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5661248"/>
                        <a:ext cx="5688633" cy="8888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80413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 </a:t>
            </a:r>
            <a:r>
              <a:rPr lang="ko-KR" altLang="en-US" dirty="0"/>
              <a:t>연관 기억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542925" lvl="1" indent="-285750">
              <a:lnSpc>
                <a:spcPct val="110000"/>
              </a:lnSpc>
              <a:spcBef>
                <a:spcPts val="1200"/>
              </a:spcBef>
              <a:spcAft>
                <a:spcPts val="8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ko-KR" altLang="en-US" sz="1800" b="1" spc="-100" dirty="0"/>
              <a:t>한 워드에 대한 매치 논리 회로</a:t>
            </a:r>
            <a:endParaRPr lang="en-US" altLang="ko-KR" sz="1800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매치가 일어나면 </a:t>
            </a:r>
            <a:r>
              <a:rPr lang="en-US" altLang="ko-K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ko-KR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 되며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그렇지 않으면 </a:t>
            </a:r>
            <a:r>
              <a:rPr lang="en-US" altLang="ko-K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ko-KR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 된다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700808"/>
            <a:ext cx="5610701" cy="3863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8802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  </a:t>
            </a:r>
            <a:r>
              <a:rPr lang="ko-KR" altLang="en-US" dirty="0"/>
              <a:t>최신 기억 장치 기술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542925" lvl="1" indent="-1905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z="1700" spc="-100" dirty="0"/>
              <a:t>기억장치의 액세스 속도는 </a:t>
            </a:r>
            <a:r>
              <a:rPr lang="en-US" altLang="ko-KR" sz="1700" spc="-100" dirty="0"/>
              <a:t>CPU</a:t>
            </a:r>
            <a:r>
              <a:rPr lang="ko-KR" altLang="en-US" sz="1700" spc="-100" dirty="0"/>
              <a:t>에 비하여 현저히 낮음</a:t>
            </a:r>
          </a:p>
          <a:p>
            <a:pPr marL="542925" lvl="1" indent="-1905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z="1700" spc="-100" dirty="0"/>
              <a:t>동영상 편집</a:t>
            </a:r>
            <a:r>
              <a:rPr lang="en-US" altLang="ko-KR" sz="1700" spc="-100" dirty="0"/>
              <a:t>, </a:t>
            </a:r>
            <a:r>
              <a:rPr lang="ko-KR" altLang="en-US" sz="1700" spc="-100" dirty="0"/>
              <a:t>음성</a:t>
            </a:r>
            <a:r>
              <a:rPr lang="en-US" altLang="ko-KR" sz="1700" spc="-100" dirty="0"/>
              <a:t>/</a:t>
            </a:r>
            <a:r>
              <a:rPr lang="ko-KR" altLang="en-US" sz="1700" spc="-100" dirty="0"/>
              <a:t>영상 압축과 같은 대규모 데이터 처리 응용 증가 </a:t>
            </a:r>
          </a:p>
          <a:p>
            <a:pPr marL="542925" lvl="1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None/>
            </a:pPr>
            <a:r>
              <a:rPr lang="ko-KR" altLang="en-US" sz="1700" spc="-100" dirty="0">
                <a:sym typeface="Wingdings"/>
              </a:rPr>
              <a:t> </a:t>
            </a:r>
            <a:r>
              <a:rPr lang="ko-KR" altLang="en-US" sz="1700" spc="-100" dirty="0" err="1">
                <a:solidFill>
                  <a:srgbClr val="2B6278"/>
                </a:solidFill>
              </a:rPr>
              <a:t>주기억</a:t>
            </a:r>
            <a:r>
              <a:rPr lang="ko-KR" altLang="en-US" sz="1700" spc="-100" dirty="0">
                <a:solidFill>
                  <a:srgbClr val="2B6278"/>
                </a:solidFill>
              </a:rPr>
              <a:t> 장치 병목 현상 심화 </a:t>
            </a:r>
            <a:br>
              <a:rPr lang="ko-KR" altLang="en-US" sz="1700" spc="-100" dirty="0"/>
            </a:br>
            <a:r>
              <a:rPr lang="ko-KR" altLang="en-US" sz="1700" spc="-100" dirty="0">
                <a:sym typeface="Wingdings"/>
              </a:rPr>
              <a:t> </a:t>
            </a:r>
            <a:r>
              <a:rPr lang="ko-KR" altLang="en-US" sz="1700" spc="-100" dirty="0">
                <a:solidFill>
                  <a:srgbClr val="2B6278"/>
                </a:solidFill>
              </a:rPr>
              <a:t>새로운 유형의 기억장치</a:t>
            </a:r>
            <a:r>
              <a:rPr lang="en-US" altLang="ko-KR" sz="1700" spc="-100" dirty="0">
                <a:solidFill>
                  <a:srgbClr val="2B6278"/>
                </a:solidFill>
              </a:rPr>
              <a:t>(SDRAM, DDR)</a:t>
            </a:r>
            <a:r>
              <a:rPr lang="ko-KR" altLang="en-US" sz="1700" spc="-100" dirty="0">
                <a:solidFill>
                  <a:srgbClr val="2B6278"/>
                </a:solidFill>
              </a:rPr>
              <a:t> 개발을 통한 고속화 필요</a:t>
            </a:r>
          </a:p>
          <a:p>
            <a:pPr marL="628650" lvl="1" indent="-19050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ko-KR" altLang="en-US" sz="1700" spc="-100" dirty="0"/>
          </a:p>
          <a:p>
            <a:pPr marL="628650" lvl="1" indent="-19050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z="1700" spc="-100" dirty="0"/>
          </a:p>
          <a:p>
            <a:pPr marL="628650" lvl="1" indent="-19050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z="1700" spc="-100" dirty="0"/>
          </a:p>
          <a:p>
            <a:pPr marL="628650" lvl="1" indent="-19050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z="1700" spc="-100" dirty="0"/>
          </a:p>
        </p:txBody>
      </p:sp>
    </p:spTree>
    <p:extLst>
      <p:ext uri="{BB962C8B-B14F-4D97-AF65-F5344CB8AC3E}">
        <p14:creationId xmlns:p14="http://schemas.microsoft.com/office/powerpoint/2010/main" val="2355293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캐시 기억 장치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55" y="548680"/>
            <a:ext cx="5732145" cy="6280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828" y="5085184"/>
            <a:ext cx="3658743" cy="1320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07985" y="1124744"/>
            <a:ext cx="4115229" cy="6190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주기억</a:t>
            </a:r>
            <a:r>
              <a:rPr lang="ko-KR" altLang="en-US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장치에 저장되는 데이터는 이해하기 쉽게</a:t>
            </a:r>
            <a:endParaRPr lang="en-US" altLang="ko-KR" sz="15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워드 </a:t>
            </a:r>
            <a:r>
              <a:rPr lang="en-US" altLang="ko-KR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(ASCII </a:t>
            </a:r>
            <a:r>
              <a:rPr lang="ko-KR" altLang="en-US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</a:t>
            </a:r>
            <a:r>
              <a:rPr lang="en-US" altLang="ko-KR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구성되는 것으로 가정했다</a:t>
            </a:r>
            <a:r>
              <a:rPr lang="en-US" altLang="ko-KR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5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66415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  </a:t>
            </a:r>
            <a:r>
              <a:rPr lang="ko-KR" altLang="en-US" dirty="0"/>
              <a:t>최신 기억 장치 기술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sz="2200" spc="-100" dirty="0">
                <a:solidFill>
                  <a:srgbClr val="2B6278"/>
                </a:solidFill>
              </a:rPr>
              <a:t>     </a:t>
            </a:r>
            <a:r>
              <a:rPr lang="en-US" altLang="ko-KR" sz="2200" spc="-100" dirty="0">
                <a:solidFill>
                  <a:srgbClr val="2B6278"/>
                </a:solidFill>
              </a:rPr>
              <a:t>SDRAM</a:t>
            </a:r>
            <a:r>
              <a:rPr lang="en-US" altLang="ko-KR" sz="2200" b="0" spc="-100" dirty="0">
                <a:solidFill>
                  <a:srgbClr val="2B6278"/>
                </a:solidFill>
              </a:rPr>
              <a:t>(Synchronous DRAM)</a:t>
            </a:r>
            <a:endParaRPr lang="ko-KR" altLang="en-US" sz="2200" b="0" spc="-100" dirty="0">
              <a:solidFill>
                <a:srgbClr val="2B6278"/>
              </a:solidFill>
            </a:endParaRP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pc="-100" dirty="0"/>
              <a:t>SDRAM</a:t>
            </a:r>
            <a:r>
              <a:rPr lang="ko-KR" altLang="en-US" spc="-100" dirty="0"/>
              <a:t>은 </a:t>
            </a:r>
            <a:r>
              <a:rPr lang="en-US" altLang="ko-KR" spc="-100" dirty="0"/>
              <a:t>DRAM</a:t>
            </a:r>
            <a:r>
              <a:rPr lang="ko-KR" altLang="en-US" spc="-100" dirty="0"/>
              <a:t>의 액세스 속도를 향상시키기 위해 개발된 반도체 기억 장치</a:t>
            </a:r>
            <a:r>
              <a:rPr lang="en-US" altLang="ko-KR" spc="-100" dirty="0"/>
              <a:t> 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pc="-100" dirty="0"/>
              <a:t>SDRAM</a:t>
            </a:r>
            <a:r>
              <a:rPr lang="ko-KR" altLang="en-US" spc="-100" dirty="0"/>
              <a:t>은 시스템 </a:t>
            </a:r>
            <a:r>
              <a:rPr lang="ko-KR" altLang="en-US" spc="-100" dirty="0" err="1"/>
              <a:t>클록</a:t>
            </a:r>
            <a:r>
              <a:rPr lang="ko-KR" altLang="en-US" spc="-100" dirty="0"/>
              <a:t> 신호에 맞추어 데이터를 전송하는 </a:t>
            </a:r>
            <a:r>
              <a:rPr lang="ko-KR" altLang="en-US" spc="-100" dirty="0" err="1"/>
              <a:t>동기식</a:t>
            </a:r>
            <a:r>
              <a:rPr lang="ko-KR" altLang="en-US" spc="-100" dirty="0"/>
              <a:t> </a:t>
            </a:r>
            <a:r>
              <a:rPr lang="en-US" altLang="ko-KR" spc="-100" dirty="0"/>
              <a:t>DRAM</a:t>
            </a:r>
            <a:r>
              <a:rPr lang="ko-KR" altLang="en-US" spc="-100" dirty="0"/>
              <a:t>이다</a:t>
            </a:r>
            <a:r>
              <a:rPr lang="en-US" altLang="ko-KR" spc="-100" dirty="0"/>
              <a:t>.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제어기는 </a:t>
            </a:r>
            <a:r>
              <a:rPr lang="en-US" altLang="ko-KR" spc="-100" dirty="0"/>
              <a:t>SDRAM</a:t>
            </a:r>
            <a:r>
              <a:rPr lang="ko-KR" altLang="en-US" spc="-100" dirty="0"/>
              <a:t>의 데이터 입출력과 메모리 셀의 재충전</a:t>
            </a:r>
            <a:r>
              <a:rPr lang="en-US" altLang="ko-KR" spc="-100" dirty="0"/>
              <a:t>(refresh) </a:t>
            </a:r>
            <a:r>
              <a:rPr lang="ko-KR" altLang="en-US" spc="-100" dirty="0"/>
              <a:t>기능을 담당한다</a:t>
            </a:r>
            <a:r>
              <a:rPr lang="en-US" altLang="ko-KR" spc="-100" dirty="0"/>
              <a:t>.</a:t>
            </a:r>
            <a:endParaRPr lang="ko-KR" altLang="en-US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초기 컴퓨터 시스템에서 메모리 제어기는 메인보드 </a:t>
            </a:r>
            <a:r>
              <a:rPr lang="ko-KR" altLang="en-US" spc="-100" dirty="0" err="1"/>
              <a:t>칩셋에</a:t>
            </a:r>
            <a:r>
              <a:rPr lang="ko-KR" altLang="en-US" spc="-100" dirty="0"/>
              <a:t> 들어 있었지만</a:t>
            </a:r>
            <a:r>
              <a:rPr lang="en-US" altLang="ko-KR" spc="-100" dirty="0"/>
              <a:t>, </a:t>
            </a:r>
            <a:r>
              <a:rPr lang="ko-KR" altLang="en-US" spc="-100" dirty="0"/>
              <a:t>최근에는 </a:t>
            </a:r>
            <a:r>
              <a:rPr lang="en-US" altLang="ko-KR" spc="-100" dirty="0"/>
              <a:t>CPU</a:t>
            </a:r>
            <a:r>
              <a:rPr lang="ko-KR" altLang="en-US" spc="-100" dirty="0"/>
              <a:t>가 메모리 제어기를 내장하고 있어 직접 메모리를 제어할 수 있다</a:t>
            </a:r>
            <a:r>
              <a:rPr lang="en-US" altLang="ko-KR" spc="-100" dirty="0"/>
              <a:t>.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grpSp>
        <p:nvGrpSpPr>
          <p:cNvPr id="7" name="그룹 6"/>
          <p:cNvGrpSpPr/>
          <p:nvPr/>
        </p:nvGrpSpPr>
        <p:grpSpPr>
          <a:xfrm>
            <a:off x="201984" y="731957"/>
            <a:ext cx="341760" cy="430887"/>
            <a:chOff x="1454125" y="2542102"/>
            <a:chExt cx="341760" cy="430887"/>
          </a:xfrm>
        </p:grpSpPr>
        <p:sp>
          <p:nvSpPr>
            <p:cNvPr id="8" name="TextBox 7"/>
            <p:cNvSpPr txBox="1"/>
            <p:nvPr/>
          </p:nvSpPr>
          <p:spPr>
            <a:xfrm>
              <a:off x="1475656" y="2596842"/>
              <a:ext cx="288032" cy="340519"/>
            </a:xfrm>
            <a:prstGeom prst="roundRect">
              <a:avLst/>
            </a:prstGeom>
            <a:solidFill>
              <a:srgbClr val="2B6278"/>
            </a:solidFill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54125" y="2542102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ko-KR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58" y="3212976"/>
            <a:ext cx="7020878" cy="2646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77053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  </a:t>
            </a:r>
            <a:r>
              <a:rPr lang="ko-KR" altLang="en-US" dirty="0"/>
              <a:t>최신 기억 장치 기술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447675" lvl="1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en-US" altLang="ko-KR" sz="1800" b="1" spc="-100" dirty="0"/>
              <a:t>256Mbit SDRAM</a:t>
            </a:r>
            <a:r>
              <a:rPr lang="ko-KR" altLang="en-US" sz="1800" b="1" spc="-100" dirty="0"/>
              <a:t>의 내부 구조</a:t>
            </a:r>
            <a:r>
              <a:rPr lang="en-US" altLang="ko-KR" sz="1800" b="1" spc="-100" dirty="0"/>
              <a:t>(K4S560832 SDRAM)</a:t>
            </a:r>
            <a:endParaRPr lang="ko-KR" altLang="en-US" sz="1800" b="1" spc="-100" dirty="0"/>
          </a:p>
          <a:p>
            <a:pPr marL="542925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pc="-100" dirty="0"/>
              <a:t>SDRAM</a:t>
            </a:r>
            <a:r>
              <a:rPr lang="ko-KR" altLang="en-US" spc="-100" dirty="0"/>
              <a:t>은 데이터를 동시에 액세스하기 위해 내부적으로 여러 개의 </a:t>
            </a:r>
            <a:r>
              <a:rPr lang="ko-KR" altLang="en-US" b="1" spc="-100" dirty="0">
                <a:solidFill>
                  <a:srgbClr val="00B0F0"/>
                </a:solidFill>
              </a:rPr>
              <a:t>뱅크</a:t>
            </a:r>
            <a:r>
              <a:rPr lang="ko-KR" altLang="en-US" spc="-100" dirty="0"/>
              <a:t>로 구성되어 있다</a:t>
            </a:r>
            <a:r>
              <a:rPr lang="en-US" altLang="ko-KR" spc="-100" dirty="0"/>
              <a:t>.</a:t>
            </a:r>
          </a:p>
          <a:p>
            <a:pPr marL="542925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행 주소</a:t>
            </a:r>
            <a:r>
              <a:rPr lang="en-US" altLang="ko-KR" spc="-100" dirty="0"/>
              <a:t>(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ko-KR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pc="-100" dirty="0"/>
              <a:t>~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ko-KR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altLang="ko-KR" spc="-100" dirty="0"/>
              <a:t>)</a:t>
            </a:r>
            <a:r>
              <a:rPr lang="ko-KR" altLang="en-US" spc="-100" dirty="0"/>
              <a:t>와 열 주소</a:t>
            </a:r>
            <a:r>
              <a:rPr lang="en-US" altLang="ko-KR" spc="-100" dirty="0"/>
              <a:t>(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ko-KR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pc="-100" dirty="0"/>
              <a:t>~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ko-KR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altLang="ko-KR" spc="-100" dirty="0"/>
              <a:t>)</a:t>
            </a:r>
            <a:r>
              <a:rPr lang="ko-KR" altLang="en-US" spc="-100" dirty="0"/>
              <a:t>를 시간 차이를 두어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ko-KR" spc="-100" baseline="-25000" dirty="0"/>
              <a:t>0</a:t>
            </a:r>
            <a:r>
              <a:rPr lang="en-US" altLang="ko-KR" spc="-100" dirty="0"/>
              <a:t>~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ko-KR" spc="-100" baseline="-25000" dirty="0"/>
              <a:t>12</a:t>
            </a:r>
            <a:r>
              <a:rPr lang="ko-KR" altLang="en-US" spc="-100" dirty="0"/>
              <a:t>핀에다가 실어 주고</a:t>
            </a:r>
            <a:r>
              <a:rPr lang="en-US" altLang="ko-KR" spc="-100" dirty="0"/>
              <a:t>, </a:t>
            </a:r>
            <a:r>
              <a:rPr lang="ko-KR" altLang="en-US" spc="-100" dirty="0"/>
              <a:t>뱅크 주소는 핀</a:t>
            </a:r>
            <a:r>
              <a:rPr lang="en-US" altLang="ko-KR" spc="-100" dirty="0"/>
              <a:t>(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  <a:r>
              <a:rPr lang="en-US" altLang="ko-KR" spc="-100" baseline="-25000" dirty="0"/>
              <a:t>0</a:t>
            </a:r>
            <a:r>
              <a:rPr lang="en-US" altLang="ko-KR" spc="-100" dirty="0"/>
              <a:t>,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  <a:r>
              <a:rPr lang="en-US" altLang="ko-KR" spc="-100" baseline="-25000" dirty="0"/>
              <a:t>1</a:t>
            </a:r>
            <a:r>
              <a:rPr lang="en-US" altLang="ko-KR" spc="-100" dirty="0"/>
              <a:t>) 2</a:t>
            </a:r>
            <a:r>
              <a:rPr lang="ko-KR" altLang="en-US" spc="-100" dirty="0"/>
              <a:t>개를 사용한다</a:t>
            </a:r>
            <a:r>
              <a:rPr lang="en-US" altLang="ko-KR" spc="-100" dirty="0"/>
              <a:t>.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132856"/>
            <a:ext cx="7096541" cy="4529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67786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  </a:t>
            </a:r>
            <a:r>
              <a:rPr lang="ko-KR" altLang="en-US" dirty="0"/>
              <a:t>최신 기억 장치 기술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447675" lvl="1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en-US" altLang="ko-KR" sz="1800" b="1" spc="-100" dirty="0"/>
              <a:t>256Mbit SDRAM</a:t>
            </a:r>
            <a:r>
              <a:rPr lang="ko-KR" altLang="en-US" sz="1800" b="1" spc="-100" dirty="0"/>
              <a:t>의 용량 계산</a:t>
            </a:r>
          </a:p>
          <a:p>
            <a:pPr marL="542925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행</a:t>
            </a:r>
            <a:r>
              <a:rPr lang="en-US" altLang="ko-KR" spc="-100" dirty="0"/>
              <a:t>(row) : 8K</a:t>
            </a:r>
            <a:r>
              <a:rPr lang="ko-KR" altLang="en-US" spc="-100" dirty="0"/>
              <a:t>개의 기억소자 배열</a:t>
            </a:r>
            <a:endParaRPr lang="en-US" altLang="ko-KR" spc="-100" dirty="0"/>
          </a:p>
          <a:p>
            <a:pPr marL="542925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각 배열에는 </a:t>
            </a:r>
            <a:r>
              <a:rPr lang="en-US" altLang="ko-KR" spc="-100" dirty="0"/>
              <a:t>8Kbit (1Kbytes) </a:t>
            </a:r>
            <a:r>
              <a:rPr lang="ko-KR" altLang="en-US" spc="-100" dirty="0"/>
              <a:t>씩 저장</a:t>
            </a:r>
          </a:p>
          <a:p>
            <a:pPr marL="352425" lvl="1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None/>
            </a:pPr>
            <a:r>
              <a:rPr lang="ko-KR" altLang="en-US" spc="-100" dirty="0"/>
              <a:t>    </a:t>
            </a:r>
            <a:r>
              <a:rPr lang="ko-KR" altLang="en-US" spc="-100" dirty="0">
                <a:sym typeface="Wingdings"/>
              </a:rPr>
              <a:t> </a:t>
            </a:r>
            <a:r>
              <a:rPr lang="ko-KR" altLang="en-US" spc="-100" dirty="0"/>
              <a:t>행 주소</a:t>
            </a:r>
            <a:r>
              <a:rPr lang="en-US" altLang="ko-KR" spc="-100" dirty="0"/>
              <a:t> = 13</a:t>
            </a:r>
            <a:r>
              <a:rPr lang="ko-KR" altLang="en-US" spc="-100" dirty="0"/>
              <a:t>비트</a:t>
            </a:r>
            <a:r>
              <a:rPr lang="en-US" altLang="ko-KR" spc="-100" dirty="0"/>
              <a:t>(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ko-KR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pc="-100" dirty="0"/>
              <a:t>~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ko-KR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altLang="ko-KR" spc="-100" dirty="0"/>
              <a:t>),  </a:t>
            </a:r>
            <a:r>
              <a:rPr lang="ko-KR" altLang="en-US" spc="-100" dirty="0"/>
              <a:t>열 주소</a:t>
            </a:r>
            <a:r>
              <a:rPr lang="en-US" altLang="ko-KR" spc="-100" dirty="0"/>
              <a:t> = 10</a:t>
            </a:r>
            <a:r>
              <a:rPr lang="ko-KR" altLang="en-US" spc="-100" dirty="0"/>
              <a:t>비트</a:t>
            </a:r>
            <a:r>
              <a:rPr lang="en-US" altLang="ko-KR" spc="-100" dirty="0"/>
              <a:t>(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ko-KR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pc="-100" dirty="0"/>
              <a:t>~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ko-KR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altLang="ko-KR" spc="-100" dirty="0"/>
              <a:t>)</a:t>
            </a:r>
            <a:r>
              <a:rPr lang="ko-KR" altLang="en-US" spc="-100" dirty="0"/>
              <a:t> </a:t>
            </a:r>
          </a:p>
          <a:p>
            <a:pPr marL="542925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뱅크 선택 </a:t>
            </a:r>
            <a:r>
              <a:rPr lang="en-US" altLang="ko-KR" spc="-100" dirty="0"/>
              <a:t>2</a:t>
            </a:r>
            <a:r>
              <a:rPr lang="ko-KR" altLang="en-US" spc="-100" dirty="0"/>
              <a:t>개</a:t>
            </a:r>
            <a:r>
              <a:rPr lang="en-US" altLang="ko-KR" spc="-100" dirty="0"/>
              <a:t>(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  <a:r>
              <a:rPr lang="en-US" altLang="ko-KR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pc="-100" dirty="0"/>
              <a:t>,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  <a:r>
              <a:rPr lang="en-US" altLang="ko-KR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pc="-100" dirty="0"/>
              <a:t>)</a:t>
            </a:r>
          </a:p>
          <a:p>
            <a:pPr marL="542925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칩의 입출력</a:t>
            </a:r>
            <a:r>
              <a:rPr lang="en-US" altLang="ko-KR" spc="-100" dirty="0"/>
              <a:t>(</a:t>
            </a:r>
            <a:r>
              <a:rPr lang="ko-KR" altLang="en-US" spc="-100" dirty="0"/>
              <a:t>데이터</a:t>
            </a:r>
            <a:r>
              <a:rPr lang="en-US" altLang="ko-KR" spc="-100" dirty="0"/>
              <a:t>) </a:t>
            </a:r>
            <a:r>
              <a:rPr lang="ko-KR" altLang="en-US" spc="-100" dirty="0"/>
              <a:t>선의 수 </a:t>
            </a:r>
            <a:r>
              <a:rPr lang="en-US" altLang="ko-KR" spc="-100" dirty="0"/>
              <a:t>: 8</a:t>
            </a:r>
            <a:r>
              <a:rPr lang="ko-KR" altLang="en-US" spc="-100" dirty="0"/>
              <a:t>개</a:t>
            </a:r>
            <a:endParaRPr lang="en-US" altLang="ko-KR" spc="-100" dirty="0"/>
          </a:p>
          <a:p>
            <a:pPr marL="542925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용량 </a:t>
            </a:r>
            <a:r>
              <a:rPr lang="en-US" altLang="ko-KR" spc="-100" dirty="0"/>
              <a:t>: </a:t>
            </a:r>
            <a:r>
              <a:rPr lang="sv-SE" altLang="ko-KR" spc="-100" dirty="0">
                <a:solidFill>
                  <a:srgbClr val="00B0F0"/>
                </a:solidFill>
              </a:rPr>
              <a:t>2</a:t>
            </a:r>
            <a:r>
              <a:rPr lang="sv-SE" altLang="ko-KR" spc="-100" baseline="30000" dirty="0">
                <a:solidFill>
                  <a:srgbClr val="00B0F0"/>
                </a:solidFill>
              </a:rPr>
              <a:t>13</a:t>
            </a:r>
            <a:r>
              <a:rPr lang="sv-SE" altLang="ko-KR" spc="-100" dirty="0">
                <a:solidFill>
                  <a:srgbClr val="00B0F0"/>
                </a:solidFill>
              </a:rPr>
              <a:t>×2</a:t>
            </a:r>
            <a:r>
              <a:rPr lang="sv-SE" altLang="ko-KR" spc="-100" baseline="30000" dirty="0">
                <a:solidFill>
                  <a:srgbClr val="00B0F0"/>
                </a:solidFill>
              </a:rPr>
              <a:t>10</a:t>
            </a:r>
            <a:r>
              <a:rPr lang="sv-SE" altLang="ko-KR" spc="-100" dirty="0">
                <a:solidFill>
                  <a:srgbClr val="00B0F0"/>
                </a:solidFill>
              </a:rPr>
              <a:t>×2</a:t>
            </a:r>
            <a:r>
              <a:rPr lang="sv-SE" altLang="ko-KR" spc="-100" baseline="30000" dirty="0">
                <a:solidFill>
                  <a:srgbClr val="00B0F0"/>
                </a:solidFill>
              </a:rPr>
              <a:t>2</a:t>
            </a:r>
            <a:r>
              <a:rPr lang="sv-SE" altLang="ko-KR" spc="-100" dirty="0">
                <a:solidFill>
                  <a:srgbClr val="00B0F0"/>
                </a:solidFill>
              </a:rPr>
              <a:t>×8 =2</a:t>
            </a:r>
            <a:r>
              <a:rPr lang="sv-SE" altLang="ko-KR" spc="-100" baseline="30000" dirty="0">
                <a:solidFill>
                  <a:srgbClr val="00B0F0"/>
                </a:solidFill>
              </a:rPr>
              <a:t>28</a:t>
            </a:r>
            <a:r>
              <a:rPr lang="sv-SE" altLang="ko-KR" spc="-100" dirty="0">
                <a:solidFill>
                  <a:srgbClr val="00B0F0"/>
                </a:solidFill>
              </a:rPr>
              <a:t> =2</a:t>
            </a:r>
            <a:r>
              <a:rPr lang="sv-SE" altLang="ko-KR" spc="-100" baseline="30000" dirty="0">
                <a:solidFill>
                  <a:srgbClr val="00B0F0"/>
                </a:solidFill>
              </a:rPr>
              <a:t>8</a:t>
            </a:r>
            <a:r>
              <a:rPr lang="sv-SE" altLang="ko-KR" spc="-100" dirty="0">
                <a:solidFill>
                  <a:srgbClr val="00B0F0"/>
                </a:solidFill>
              </a:rPr>
              <a:t>×2</a:t>
            </a:r>
            <a:r>
              <a:rPr lang="sv-SE" altLang="ko-KR" spc="-100" baseline="30000" dirty="0">
                <a:solidFill>
                  <a:srgbClr val="00B0F0"/>
                </a:solidFill>
              </a:rPr>
              <a:t>20</a:t>
            </a:r>
            <a:r>
              <a:rPr lang="sv-SE" altLang="ko-KR" spc="-100" dirty="0">
                <a:solidFill>
                  <a:srgbClr val="00B0F0"/>
                </a:solidFill>
              </a:rPr>
              <a:t> =256Mbit =32Mbyte</a:t>
            </a:r>
            <a:endParaRPr lang="ko-KR" altLang="en-US" spc="-100" dirty="0">
              <a:solidFill>
                <a:srgbClr val="00B0F0"/>
              </a:solidFill>
            </a:endParaRPr>
          </a:p>
          <a:p>
            <a:pPr marL="542925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447675" lvl="1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ko-KR" altLang="en-US" sz="1800" b="1" spc="-100" dirty="0" err="1"/>
              <a:t>버스트</a:t>
            </a:r>
            <a:r>
              <a:rPr lang="ko-KR" altLang="en-US" sz="1800" b="1" spc="-100" dirty="0"/>
              <a:t> 모드</a:t>
            </a:r>
            <a:r>
              <a:rPr lang="en-US" altLang="ko-KR" sz="1800" b="1" spc="-100" dirty="0"/>
              <a:t>(burst mode)</a:t>
            </a:r>
            <a:endParaRPr lang="ko-KR" altLang="en-US" sz="1800" b="1" spc="-100" dirty="0"/>
          </a:p>
          <a:p>
            <a:pPr marL="542925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행 주소</a:t>
            </a:r>
            <a:r>
              <a:rPr lang="en-US" altLang="ko-KR" spc="-100" dirty="0"/>
              <a:t>, </a:t>
            </a:r>
            <a:r>
              <a:rPr lang="ko-KR" altLang="en-US" spc="-100" dirty="0"/>
              <a:t>열 주소</a:t>
            </a:r>
            <a:r>
              <a:rPr lang="en-US" altLang="ko-KR" spc="-100" dirty="0"/>
              <a:t>, </a:t>
            </a:r>
            <a:r>
              <a:rPr lang="ko-KR" altLang="en-US" spc="-100" dirty="0"/>
              <a:t>뱅크 주소에 의해 해당 행에 저장된 비트 </a:t>
            </a:r>
            <a:r>
              <a:rPr lang="en-US" altLang="ko-KR" spc="-100" dirty="0"/>
              <a:t>8K</a:t>
            </a:r>
            <a:r>
              <a:rPr lang="ko-KR" altLang="en-US" spc="-100" dirty="0"/>
              <a:t>개가 센스 증폭기로 모두 이동</a:t>
            </a:r>
            <a:endParaRPr lang="en-US" altLang="ko-KR" spc="-100" dirty="0"/>
          </a:p>
          <a:p>
            <a:pPr marL="542925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하나의 행에 포함된 비트들은 열 주소에 의해 </a:t>
            </a:r>
            <a:r>
              <a:rPr lang="en-US" altLang="ko-KR" spc="-100" dirty="0"/>
              <a:t>8</a:t>
            </a:r>
            <a:r>
              <a:rPr lang="ko-KR" altLang="en-US" spc="-100" dirty="0"/>
              <a:t>비트 단위</a:t>
            </a:r>
            <a:r>
              <a:rPr lang="en-US" altLang="ko-KR" spc="-100" dirty="0"/>
              <a:t>(</a:t>
            </a:r>
            <a:r>
              <a:rPr lang="ko-KR" altLang="en-US" spc="-100" dirty="0"/>
              <a:t>바이트</a:t>
            </a:r>
            <a:r>
              <a:rPr lang="en-US" altLang="ko-KR" spc="-100" dirty="0"/>
              <a:t>)</a:t>
            </a:r>
            <a:r>
              <a:rPr lang="ko-KR" altLang="en-US" spc="-100" dirty="0"/>
              <a:t>로 데이터 버스에 실리게 된다</a:t>
            </a:r>
            <a:r>
              <a:rPr lang="en-US" altLang="ko-KR" spc="-100" dirty="0"/>
              <a:t>.</a:t>
            </a:r>
            <a:endParaRPr lang="ko-KR" altLang="en-US" spc="-100" dirty="0"/>
          </a:p>
          <a:p>
            <a:pPr marL="542925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b="1" spc="-100" dirty="0" err="1">
                <a:solidFill>
                  <a:srgbClr val="00B0F0"/>
                </a:solidFill>
              </a:rPr>
              <a:t>버스트</a:t>
            </a:r>
            <a:r>
              <a:rPr lang="ko-KR" altLang="en-US" b="1" spc="-100" dirty="0">
                <a:solidFill>
                  <a:srgbClr val="00B0F0"/>
                </a:solidFill>
              </a:rPr>
              <a:t> 모드</a:t>
            </a:r>
            <a:r>
              <a:rPr lang="en-US" altLang="ko-KR" spc="-100" dirty="0"/>
              <a:t>(burst mode) : </a:t>
            </a:r>
            <a:r>
              <a:rPr lang="ko-KR" altLang="en-US" spc="-100" dirty="0"/>
              <a:t>여러 바이트들을 연속적으로 전송하는 동작</a:t>
            </a:r>
          </a:p>
          <a:p>
            <a:pPr marL="542925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b="1" spc="-100" dirty="0" err="1">
                <a:solidFill>
                  <a:srgbClr val="00B0F0"/>
                </a:solidFill>
              </a:rPr>
              <a:t>버스트</a:t>
            </a:r>
            <a:r>
              <a:rPr lang="ko-KR" altLang="en-US" b="1" spc="-100" dirty="0">
                <a:solidFill>
                  <a:srgbClr val="00B0F0"/>
                </a:solidFill>
              </a:rPr>
              <a:t> 길이</a:t>
            </a:r>
            <a:r>
              <a:rPr lang="en-US" altLang="ko-KR" spc="-100" dirty="0"/>
              <a:t>(burst length, </a:t>
            </a:r>
            <a:r>
              <a:rPr lang="en-US" altLang="ko-KR" i="1" spc="-100" dirty="0"/>
              <a:t>BL</a:t>
            </a:r>
            <a:r>
              <a:rPr lang="en-US" altLang="ko-KR" spc="-100" dirty="0"/>
              <a:t>) : </a:t>
            </a:r>
            <a:r>
              <a:rPr lang="ko-KR" altLang="en-US" spc="-120" dirty="0"/>
              <a:t>각 </a:t>
            </a:r>
            <a:r>
              <a:rPr lang="ko-KR" altLang="en-US" spc="-120" dirty="0" err="1"/>
              <a:t>버스트</a:t>
            </a:r>
            <a:r>
              <a:rPr lang="ko-KR" altLang="en-US" spc="-120" dirty="0"/>
              <a:t> 동작 동안에 전송되는 데이터 바이트들의 수</a:t>
            </a:r>
            <a:r>
              <a:rPr lang="en-US" altLang="ko-KR" spc="-120" dirty="0"/>
              <a:t>(</a:t>
            </a:r>
            <a:r>
              <a:rPr lang="ko-KR" altLang="en-US" spc="-120" dirty="0"/>
              <a:t>보통 </a:t>
            </a:r>
            <a:r>
              <a:rPr lang="en-US" altLang="ko-KR" spc="-120" dirty="0"/>
              <a:t>1, 2, 4, 8)</a:t>
            </a:r>
            <a:endParaRPr lang="ko-KR" altLang="en-US" spc="-120" dirty="0"/>
          </a:p>
          <a:p>
            <a:pPr marL="542925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ko-KR" altLang="en-US" spc="-100" dirty="0"/>
          </a:p>
        </p:txBody>
      </p:sp>
    </p:spTree>
    <p:extLst>
      <p:ext uri="{BB962C8B-B14F-4D97-AF65-F5344CB8AC3E}">
        <p14:creationId xmlns:p14="http://schemas.microsoft.com/office/powerpoint/2010/main" val="15416982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  </a:t>
            </a:r>
            <a:r>
              <a:rPr lang="ko-KR" altLang="en-US" dirty="0"/>
              <a:t>최신 기억 장치 기술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501" y="711370"/>
                <a:ext cx="8963994" cy="5669958"/>
              </a:xfrm>
            </p:spPr>
            <p:txBody>
              <a:bodyPr>
                <a:normAutofit/>
              </a:bodyPr>
              <a:lstStyle/>
              <a:p>
                <a:pPr marL="447675" lvl="1" indent="-285750">
                  <a:lnSpc>
                    <a:spcPct val="11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2B6278"/>
                  </a:buClr>
                  <a:buFont typeface="Wingdings" panose="05000000000000000000" pitchFamily="2" charset="2"/>
                  <a:buChar char="v"/>
                </a:pPr>
                <a:r>
                  <a:rPr lang="en-US" altLang="ko-KR" sz="1800" b="1" spc="-100" dirty="0"/>
                  <a:t>SDRAM</a:t>
                </a:r>
                <a:r>
                  <a:rPr lang="ko-KR" altLang="en-US" sz="1800" b="1" spc="-100" dirty="0"/>
                  <a:t> 액세스에 필요한 신호</a:t>
                </a:r>
              </a:p>
              <a:p>
                <a:pPr marL="542925" lvl="1" indent="-190500">
                  <a:lnSpc>
                    <a:spcPct val="11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00B0F0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ko-KR" b="0" i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CS</m:t>
                        </m:r>
                      </m:e>
                    </m:acc>
                  </m:oMath>
                </a14:m>
                <a:r>
                  <a:rPr lang="en-US" altLang="ko-KR" spc="-100" dirty="0"/>
                  <a:t> : </a:t>
                </a:r>
                <a:r>
                  <a:rPr lang="ko-KR" altLang="en-US" spc="-100" dirty="0"/>
                  <a:t>칩 선택</a:t>
                </a:r>
                <a:r>
                  <a:rPr lang="en-US" altLang="ko-KR" spc="-100" dirty="0"/>
                  <a:t>(Chip Select) </a:t>
                </a:r>
                <a:r>
                  <a:rPr lang="ko-KR" altLang="en-US" spc="-100" dirty="0"/>
                  <a:t>단자</a:t>
                </a:r>
              </a:p>
              <a:p>
                <a:pPr marL="542925" lvl="1" indent="-190500">
                  <a:lnSpc>
                    <a:spcPct val="11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00B0F0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ko-KR" b="0" i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RA</m:t>
                        </m:r>
                        <m:r>
                          <m:rPr>
                            <m:nor/>
                          </m:rPr>
                          <a:rPr lang="en-US" altLang="ko-KR" i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e>
                    </m:acc>
                    <m:r>
                      <a:rPr lang="en-US" altLang="ko-KR" i="1">
                        <a:latin typeface="Cambria Math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ko-KR" spc="-100" dirty="0"/>
                  <a:t> : </a:t>
                </a:r>
                <a:r>
                  <a:rPr lang="ko-KR" altLang="en-US" spc="-100" dirty="0" err="1"/>
                  <a:t>클록의</a:t>
                </a:r>
                <a:r>
                  <a:rPr lang="ko-KR" altLang="en-US" spc="-100" dirty="0"/>
                  <a:t> 상승 </a:t>
                </a:r>
                <a:r>
                  <a:rPr lang="ko-KR" altLang="en-US" spc="-100" dirty="0" err="1"/>
                  <a:t>에지에서</a:t>
                </a:r>
                <a:r>
                  <a:rPr lang="ko-KR" altLang="en-US" spc="-100" dirty="0"/>
                  <a:t> 행 주소를 </a:t>
                </a:r>
                <a:r>
                  <a:rPr lang="ko-KR" altLang="en-US" spc="-100" dirty="0" err="1"/>
                  <a:t>래치</a:t>
                </a:r>
                <a:r>
                  <a:rPr lang="en-US" altLang="ko-KR" spc="-100" dirty="0"/>
                  <a:t>(Row Address Strobe)</a:t>
                </a:r>
              </a:p>
              <a:p>
                <a:pPr marL="542925" lvl="1" indent="-190500">
                  <a:lnSpc>
                    <a:spcPct val="11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00B0F0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ko-KR" i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US" altLang="ko-KR" b="0" i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ko-KR" i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e>
                    </m:acc>
                    <m:r>
                      <a:rPr lang="en-US" altLang="ko-KR" i="1">
                        <a:latin typeface="Cambria Math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ko-KR" spc="-100" dirty="0"/>
                  <a:t> : </a:t>
                </a:r>
                <a:r>
                  <a:rPr lang="ko-KR" altLang="en-US" spc="-100" dirty="0" err="1"/>
                  <a:t>클록의</a:t>
                </a:r>
                <a:r>
                  <a:rPr lang="ko-KR" altLang="en-US" spc="-100" dirty="0"/>
                  <a:t> 상승 </a:t>
                </a:r>
                <a:r>
                  <a:rPr lang="ko-KR" altLang="en-US" spc="-100" dirty="0" err="1"/>
                  <a:t>에지에서</a:t>
                </a:r>
                <a:r>
                  <a:rPr lang="ko-KR" altLang="en-US" spc="-100" dirty="0"/>
                  <a:t> 열 주소를 </a:t>
                </a:r>
                <a:r>
                  <a:rPr lang="ko-KR" altLang="en-US" spc="-100" dirty="0" err="1"/>
                  <a:t>래치</a:t>
                </a:r>
                <a:r>
                  <a:rPr lang="en-US" altLang="ko-KR" spc="-100" dirty="0"/>
                  <a:t>(Column Address Strobe)</a:t>
                </a:r>
              </a:p>
              <a:p>
                <a:pPr marL="542925" lvl="1" indent="-190500">
                  <a:lnSpc>
                    <a:spcPct val="11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00B0F0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ko-KR" b="0" i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WE</m:t>
                        </m:r>
                      </m:e>
                    </m:acc>
                  </m:oMath>
                </a14:m>
                <a:r>
                  <a:rPr lang="en-US" altLang="ko-KR" spc="-100" dirty="0"/>
                  <a:t> : </a:t>
                </a:r>
                <a:r>
                  <a:rPr lang="ko-KR" altLang="en-US" spc="-100" dirty="0"/>
                  <a:t>쓰기 동작을 </a:t>
                </a:r>
                <a:r>
                  <a:rPr lang="ko-KR" altLang="en-US" spc="-100" dirty="0" err="1"/>
                  <a:t>인에이블</a:t>
                </a:r>
                <a:r>
                  <a:rPr lang="en-US" altLang="ko-KR" spc="-100" dirty="0"/>
                  <a:t>(Write Enable), </a:t>
                </a:r>
                <a:r>
                  <a:rPr lang="ko-KR" altLang="en-US" spc="-100" dirty="0"/>
                  <a:t>읽기 동작인 경우에는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ko-KR" i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WE</m:t>
                        </m:r>
                      </m:e>
                    </m:acc>
                    <m:r>
                      <a:rPr lang="en-US" altLang="ko-KR" i="1">
                        <a:latin typeface="Cambria Math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ko-KR" spc="-100" dirty="0"/>
                  <a:t>=1</a:t>
                </a:r>
                <a:endParaRPr lang="ko-KR" altLang="en-US" spc="-100" dirty="0">
                  <a:solidFill>
                    <a:srgbClr val="00B0F0"/>
                  </a:solidFill>
                </a:endParaRPr>
              </a:p>
              <a:p>
                <a:pPr marL="542925" lvl="1" indent="-190500">
                  <a:lnSpc>
                    <a:spcPct val="11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00B0F0"/>
                  </a:buClr>
                  <a:buFont typeface="Arial" panose="020B0604020202020204" pitchFamily="34" charset="0"/>
                  <a:buChar char="•"/>
                </a:pPr>
                <a:endParaRPr lang="en-US" altLang="ko-KR" spc="-100" dirty="0"/>
              </a:p>
              <a:p>
                <a:pPr marL="447675" lvl="1" indent="-285750">
                  <a:lnSpc>
                    <a:spcPct val="11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2B6278"/>
                  </a:buClr>
                  <a:buFont typeface="Wingdings" panose="05000000000000000000" pitchFamily="2" charset="2"/>
                  <a:buChar char="v"/>
                </a:pPr>
                <a:r>
                  <a:rPr lang="ko-KR" altLang="en-US" sz="1800" b="1" spc="-100" dirty="0"/>
                  <a:t>읽기 동작</a:t>
                </a:r>
              </a:p>
              <a:p>
                <a:pPr marL="542925" lvl="1" indent="-190500">
                  <a:lnSpc>
                    <a:spcPct val="11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00B0F0"/>
                  </a:buClr>
                  <a:buFont typeface="Arial" panose="020B0604020202020204" pitchFamily="34" charset="0"/>
                  <a:buChar char="•"/>
                </a:pPr>
                <a:r>
                  <a:rPr lang="en-US" altLang="ko-KR" spc="-100" dirty="0"/>
                  <a:t>CPU</a:t>
                </a:r>
                <a:r>
                  <a:rPr lang="ko-KR" altLang="en-US" spc="-100" dirty="0"/>
                  <a:t>는 한 </a:t>
                </a:r>
                <a:r>
                  <a:rPr lang="ko-KR" altLang="en-US" spc="-100" dirty="0" err="1"/>
                  <a:t>클록</a:t>
                </a:r>
                <a:r>
                  <a:rPr lang="ko-KR" altLang="en-US" spc="-100" dirty="0"/>
                  <a:t> 주기 동안에 시스템 버스를 통하여 주소와 읽기 신호를 기억장치로 보낸 후</a:t>
                </a:r>
                <a:r>
                  <a:rPr lang="en-US" altLang="ko-KR" spc="-100" dirty="0"/>
                  <a:t>, </a:t>
                </a:r>
                <a:r>
                  <a:rPr lang="ko-KR" altLang="en-US" spc="-100" dirty="0"/>
                  <a:t>그 결과를 기다리지 않고 내부적으로 다른 연산을 수행</a:t>
                </a:r>
              </a:p>
              <a:p>
                <a:pPr marL="542925" lvl="1" indent="-190500">
                  <a:lnSpc>
                    <a:spcPct val="11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00B0F0"/>
                  </a:buClr>
                  <a:buFont typeface="Arial" panose="020B0604020202020204" pitchFamily="34" charset="0"/>
                  <a:buChar char="•"/>
                </a:pPr>
                <a:r>
                  <a:rPr lang="en-US" altLang="ko-KR" spc="-100" dirty="0"/>
                  <a:t>SDRAM</a:t>
                </a:r>
                <a:r>
                  <a:rPr lang="ko-KR" altLang="en-US" spc="-100" dirty="0"/>
                  <a:t>은 주소와 읽기 신호를 받은 즉시 읽기 동작을 시작하며</a:t>
                </a:r>
                <a:r>
                  <a:rPr lang="en-US" altLang="ko-KR" spc="-100" dirty="0"/>
                  <a:t>,  </a:t>
                </a:r>
                <a:r>
                  <a:rPr lang="ko-KR" altLang="en-US" spc="-100" dirty="0"/>
                  <a:t>그 동작이 완료되면 시스템 버스 사용권을 획득한 후</a:t>
                </a:r>
                <a:r>
                  <a:rPr lang="en-US" altLang="ko-KR" spc="-100" dirty="0"/>
                  <a:t>, </a:t>
                </a:r>
                <a:r>
                  <a:rPr lang="ko-KR" altLang="en-US" spc="-100" dirty="0"/>
                  <a:t>다음 </a:t>
                </a:r>
                <a:r>
                  <a:rPr lang="ko-KR" altLang="en-US" spc="-100" dirty="0" err="1"/>
                  <a:t>클록</a:t>
                </a:r>
                <a:r>
                  <a:rPr lang="ko-KR" altLang="en-US" spc="-100" dirty="0"/>
                  <a:t> 주기 동안 버스를 통하여 </a:t>
                </a:r>
                <a:r>
                  <a:rPr lang="en-US" altLang="ko-KR" spc="-100" dirty="0"/>
                  <a:t>CPU</a:t>
                </a:r>
                <a:r>
                  <a:rPr lang="ko-KR" altLang="en-US" spc="-100" dirty="0"/>
                  <a:t>로 데이터 전송</a:t>
                </a:r>
              </a:p>
              <a:p>
                <a:pPr marL="542925" lvl="1" indent="-190500">
                  <a:lnSpc>
                    <a:spcPct val="11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00B0F0"/>
                  </a:buClr>
                  <a:buFont typeface="Arial" panose="020B0604020202020204" pitchFamily="34" charset="0"/>
                  <a:buChar char="•"/>
                </a:pPr>
                <a:r>
                  <a:rPr lang="en-US" altLang="ko-KR" spc="-100" dirty="0"/>
                  <a:t>CPU</a:t>
                </a:r>
                <a:r>
                  <a:rPr lang="ko-KR" altLang="en-US" spc="-100" dirty="0"/>
                  <a:t>는 그 데이터를 받아서</a:t>
                </a:r>
                <a:r>
                  <a:rPr lang="en-US" altLang="ko-KR" spc="-100" dirty="0"/>
                  <a:t>, </a:t>
                </a:r>
                <a:r>
                  <a:rPr lang="ko-KR" altLang="en-US" spc="-100" dirty="0"/>
                  <a:t>다음 연산을 수행</a:t>
                </a:r>
              </a:p>
              <a:p>
                <a:pPr marL="542925" lvl="1" indent="-190500">
                  <a:lnSpc>
                    <a:spcPct val="11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00B0F0"/>
                  </a:buClr>
                  <a:buFont typeface="Arial" panose="020B0604020202020204" pitchFamily="34" charset="0"/>
                  <a:buChar char="•"/>
                </a:pPr>
                <a:endParaRPr lang="ko-KR" altLang="en-US" spc="-100" dirty="0"/>
              </a:p>
            </p:txBody>
          </p:sp>
        </mc:Choice>
        <mc:Fallback xmlns="">
          <p:sp>
            <p:nvSpPr>
              <p:cNvPr id="6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501" y="711370"/>
                <a:ext cx="8963994" cy="5669958"/>
              </a:xfrm>
              <a:blipFill rotWithShape="1">
                <a:blip r:embed="rId2"/>
                <a:stretch>
                  <a:fillRect t="-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09336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  </a:t>
            </a:r>
            <a:r>
              <a:rPr lang="ko-KR" altLang="en-US" dirty="0"/>
              <a:t>최신 기억 장치 기술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501" y="711370"/>
                <a:ext cx="8963994" cy="5669958"/>
              </a:xfrm>
            </p:spPr>
            <p:txBody>
              <a:bodyPr>
                <a:normAutofit/>
              </a:bodyPr>
              <a:lstStyle/>
              <a:p>
                <a:pPr marL="447675" lvl="1" indent="-285750">
                  <a:lnSpc>
                    <a:spcPct val="11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2B6278"/>
                  </a:buClr>
                  <a:buFont typeface="Wingdings" panose="05000000000000000000" pitchFamily="2" charset="2"/>
                  <a:buChar char="v"/>
                </a:pPr>
                <a:r>
                  <a:rPr lang="en-US" altLang="ko-KR" sz="1800" b="1" spc="-100" dirty="0"/>
                  <a:t>SDRAM</a:t>
                </a:r>
                <a:r>
                  <a:rPr lang="ko-KR" altLang="en-US" sz="1800" b="1" spc="-100" dirty="0"/>
                  <a:t>의 읽기 동작 타이밍도</a:t>
                </a:r>
              </a:p>
              <a:p>
                <a:pPr marL="542925" lvl="1" indent="-190500">
                  <a:lnSpc>
                    <a:spcPct val="11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00B0F0"/>
                  </a:buClr>
                  <a:buFont typeface="Arial" panose="020B0604020202020204" pitchFamily="34" charset="0"/>
                  <a:buChar char="•"/>
                </a:pPr>
                <a:r>
                  <a:rPr lang="en-US" altLang="ko-KR" b="1" spc="-100" dirty="0">
                    <a:solidFill>
                      <a:srgbClr val="00B0F0"/>
                    </a:solidFill>
                  </a:rPr>
                  <a:t>CAS </a:t>
                </a:r>
                <a:r>
                  <a:rPr lang="ko-KR" altLang="en-US" b="1" spc="-100" dirty="0">
                    <a:solidFill>
                      <a:srgbClr val="00B0F0"/>
                    </a:solidFill>
                  </a:rPr>
                  <a:t>지연</a:t>
                </a:r>
                <a:r>
                  <a:rPr lang="ko-KR" altLang="en-US" spc="-100" dirty="0"/>
                  <a:t> </a:t>
                </a:r>
                <a:r>
                  <a:rPr lang="en-US" altLang="ko-KR" spc="-100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ko-KR" b="0" i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CAS</m:t>
                        </m:r>
                      </m:e>
                    </m:acc>
                  </m:oMath>
                </a14:m>
                <a:r>
                  <a:rPr lang="en-US" altLang="ko-KR" spc="-100" dirty="0"/>
                  <a:t> </a:t>
                </a:r>
                <a:r>
                  <a:rPr lang="ko-KR" altLang="en-US" spc="-100" dirty="0"/>
                  <a:t>신호가 입력된 순간부터 데이터가 버스에 실릴 때까지의 시간</a:t>
                </a:r>
                <a:endParaRPr lang="en-US" altLang="ko-KR" spc="-100" dirty="0"/>
              </a:p>
              <a:p>
                <a:pPr marL="542925" lvl="1" indent="-190500">
                  <a:lnSpc>
                    <a:spcPct val="11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00B0F0"/>
                  </a:buClr>
                  <a:buFont typeface="Arial" panose="020B0604020202020204" pitchFamily="34" charset="0"/>
                  <a:buChar char="•"/>
                </a:pPr>
                <a:r>
                  <a:rPr lang="en-US" altLang="ko-KR" spc="-100" dirty="0"/>
                  <a:t>CAS </a:t>
                </a:r>
                <a:r>
                  <a:rPr lang="ko-KR" altLang="en-US" spc="-100" dirty="0"/>
                  <a:t>지연 값은 </a:t>
                </a:r>
                <a:r>
                  <a:rPr lang="en-US" altLang="ko-KR" spc="-100" dirty="0"/>
                  <a:t>SDRAM</a:t>
                </a:r>
                <a:r>
                  <a:rPr lang="ko-KR" altLang="en-US" spc="-100" dirty="0"/>
                  <a:t>의 </a:t>
                </a:r>
                <a:r>
                  <a:rPr lang="ko-KR" altLang="en-US" spc="-100" dirty="0" err="1"/>
                  <a:t>클록</a:t>
                </a:r>
                <a:r>
                  <a:rPr lang="ko-KR" altLang="en-US" spc="-100" dirty="0"/>
                  <a:t> 속도와 </a:t>
                </a:r>
                <a:r>
                  <a:rPr lang="en-US" altLang="ko-KR" spc="-100" dirty="0"/>
                  <a:t>SDRAM</a:t>
                </a:r>
                <a:r>
                  <a:rPr lang="ko-KR" altLang="en-US" spc="-100" dirty="0"/>
                  <a:t>의 응답 시간을 고려하여 결정된다</a:t>
                </a:r>
                <a:r>
                  <a:rPr lang="en-US" altLang="ko-KR" spc="-100" dirty="0"/>
                  <a:t>.</a:t>
                </a:r>
              </a:p>
              <a:p>
                <a:pPr marL="542925" lvl="1" indent="-190500">
                  <a:lnSpc>
                    <a:spcPct val="11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00B0F0"/>
                  </a:buClr>
                  <a:buFont typeface="Arial" panose="020B0604020202020204" pitchFamily="34" charset="0"/>
                  <a:buChar char="•"/>
                </a:pPr>
                <a:r>
                  <a:rPr lang="en-US" altLang="ko-KR" spc="-100" dirty="0"/>
                  <a:t>SDRAM </a:t>
                </a:r>
                <a:r>
                  <a:rPr lang="ko-KR" altLang="en-US" spc="-100" dirty="0"/>
                  <a:t>메모리는 </a:t>
                </a:r>
                <a:r>
                  <a:rPr lang="ko-KR" altLang="en-US" spc="-100" dirty="0" err="1"/>
                  <a:t>클록</a:t>
                </a:r>
                <a:r>
                  <a:rPr lang="ko-KR" altLang="en-US" spc="-100" dirty="0"/>
                  <a:t> 신호의 상승 </a:t>
                </a:r>
                <a:r>
                  <a:rPr lang="ko-KR" altLang="en-US" spc="-100" dirty="0" err="1"/>
                  <a:t>에지에서</a:t>
                </a:r>
                <a:r>
                  <a:rPr lang="ko-KR" altLang="en-US" spc="-100" dirty="0"/>
                  <a:t> 동기화되어 동작하고 있다</a:t>
                </a:r>
                <a:r>
                  <a:rPr lang="en-US" altLang="ko-KR" spc="-100" dirty="0"/>
                  <a:t>.</a:t>
                </a:r>
              </a:p>
              <a:p>
                <a:pPr marL="542925" lvl="1" indent="-190500">
                  <a:lnSpc>
                    <a:spcPct val="11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00B0F0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pc="-100" dirty="0" err="1"/>
                  <a:t>버스트</a:t>
                </a:r>
                <a:r>
                  <a:rPr lang="ko-KR" altLang="en-US" spc="-100" dirty="0"/>
                  <a:t> 모드의 효과 </a:t>
                </a:r>
                <a:r>
                  <a:rPr lang="en-US" altLang="ko-KR" spc="-100" dirty="0"/>
                  <a:t>: </a:t>
                </a:r>
                <a:r>
                  <a:rPr lang="ko-KR" altLang="en-US" spc="-100" dirty="0"/>
                  <a:t>버스 사용권을 한 번 획득한 후</a:t>
                </a:r>
                <a:r>
                  <a:rPr lang="en-US" altLang="ko-KR" spc="-100" dirty="0"/>
                  <a:t>, </a:t>
                </a:r>
                <a:r>
                  <a:rPr lang="ko-KR" altLang="en-US" spc="-100" dirty="0"/>
                  <a:t>여러 </a:t>
                </a:r>
                <a:r>
                  <a:rPr lang="ko-KR" altLang="en-US" spc="-100" dirty="0" err="1"/>
                  <a:t>클록</a:t>
                </a:r>
                <a:r>
                  <a:rPr lang="ko-KR" altLang="en-US" spc="-100" dirty="0"/>
                  <a:t> 동안 연속 전송 가능</a:t>
                </a:r>
              </a:p>
            </p:txBody>
          </p:sp>
        </mc:Choice>
        <mc:Fallback xmlns="">
          <p:sp>
            <p:nvSpPr>
              <p:cNvPr id="6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501" y="711370"/>
                <a:ext cx="8963994" cy="5669958"/>
              </a:xfrm>
              <a:blipFill rotWithShape="1">
                <a:blip r:embed="rId2"/>
                <a:stretch>
                  <a:fillRect t="-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636912"/>
            <a:ext cx="5907405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12026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  </a:t>
            </a:r>
            <a:r>
              <a:rPr lang="ko-KR" altLang="en-US" dirty="0"/>
              <a:t>최신 기억 장치 기술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447675" lvl="1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en-US" altLang="ko-KR" sz="1800" b="1" spc="-100" dirty="0"/>
              <a:t>SDRAM</a:t>
            </a:r>
            <a:r>
              <a:rPr lang="ko-KR" altLang="en-US" sz="1800" b="1" spc="-100" dirty="0"/>
              <a:t>의 쓰기 동작 타이밍도</a:t>
            </a:r>
          </a:p>
          <a:p>
            <a:pPr marL="542925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쓰기 동작에서는 </a:t>
            </a:r>
            <a:r>
              <a:rPr lang="en-US" altLang="ko-KR" spc="-100" dirty="0"/>
              <a:t>CAS </a:t>
            </a:r>
            <a:r>
              <a:rPr lang="ko-KR" altLang="en-US" spc="-100" dirty="0"/>
              <a:t>지연이 항상 </a:t>
            </a:r>
            <a:r>
              <a:rPr lang="en-US" altLang="ko-KR" spc="-100" dirty="0"/>
              <a:t>0</a:t>
            </a:r>
            <a:r>
              <a:rPr lang="ko-KR" altLang="en-US" spc="-100" dirty="0"/>
              <a:t>이다</a:t>
            </a:r>
            <a:r>
              <a:rPr lang="en-US" altLang="ko-KR" spc="-100" dirty="0"/>
              <a:t>.</a:t>
            </a:r>
            <a:endParaRPr lang="ko-KR" altLang="en-US" spc="-100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28800"/>
            <a:ext cx="5934075" cy="3720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29322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  </a:t>
            </a:r>
            <a:r>
              <a:rPr lang="ko-KR" altLang="en-US" dirty="0"/>
              <a:t>최신 기억 장치 기술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sz="2200" spc="-100" dirty="0">
                <a:solidFill>
                  <a:srgbClr val="2B6278"/>
                </a:solidFill>
              </a:rPr>
              <a:t>     </a:t>
            </a:r>
            <a:r>
              <a:rPr lang="en-US" altLang="ko-KR" sz="2200" spc="-100" dirty="0">
                <a:solidFill>
                  <a:srgbClr val="2B6278"/>
                </a:solidFill>
              </a:rPr>
              <a:t>DDR SDRAM</a:t>
            </a:r>
            <a:endParaRPr lang="ko-KR" altLang="en-US" sz="2200" b="0" spc="-100" dirty="0">
              <a:solidFill>
                <a:srgbClr val="2B6278"/>
              </a:solidFill>
            </a:endParaRP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pc="-100" dirty="0"/>
              <a:t>DDR SDRAM</a:t>
            </a:r>
            <a:r>
              <a:rPr lang="ko-KR" altLang="en-US" spc="-100" dirty="0"/>
              <a:t>은 다음 두 기술을 이용해 </a:t>
            </a:r>
            <a:r>
              <a:rPr lang="en-US" altLang="ko-KR" spc="-100" dirty="0"/>
              <a:t>DDR→DDR2→DDR3→DDR4</a:t>
            </a:r>
            <a:r>
              <a:rPr lang="ko-KR" altLang="en-US" spc="-100" dirty="0"/>
              <a:t>로 발전하였다</a:t>
            </a:r>
            <a:r>
              <a:rPr lang="en-US" altLang="ko-KR" spc="-100" dirty="0"/>
              <a:t>.</a:t>
            </a:r>
          </a:p>
          <a:p>
            <a:pPr marL="628650" lvl="1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None/>
            </a:pPr>
            <a:r>
              <a:rPr lang="ko-KR" altLang="en-US" spc="-100" dirty="0"/>
              <a:t>➊ </a:t>
            </a:r>
            <a:r>
              <a:rPr lang="ko-KR" altLang="en-US" spc="-100" dirty="0" err="1"/>
              <a:t>클록의</a:t>
            </a:r>
            <a:r>
              <a:rPr lang="ko-KR" altLang="en-US" spc="-100" dirty="0"/>
              <a:t> 상승 </a:t>
            </a:r>
            <a:r>
              <a:rPr lang="ko-KR" altLang="en-US" spc="-100" dirty="0" err="1"/>
              <a:t>에지와</a:t>
            </a:r>
            <a:r>
              <a:rPr lang="ko-KR" altLang="en-US" spc="-100" dirty="0"/>
              <a:t> 하강 </a:t>
            </a:r>
            <a:r>
              <a:rPr lang="ko-KR" altLang="en-US" spc="-100" dirty="0" err="1"/>
              <a:t>에지에서</a:t>
            </a:r>
            <a:r>
              <a:rPr lang="ko-KR" altLang="en-US" spc="-100" dirty="0"/>
              <a:t> 데이터를 전송한다</a:t>
            </a:r>
            <a:r>
              <a:rPr lang="en-US" altLang="ko-KR" spc="-100" dirty="0"/>
              <a:t>.</a:t>
            </a:r>
          </a:p>
          <a:p>
            <a:pPr marL="628650" lvl="1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None/>
            </a:pPr>
            <a:r>
              <a:rPr lang="en-US" altLang="ko-KR" spc="-100" dirty="0"/>
              <a:t>➋ </a:t>
            </a:r>
            <a:r>
              <a:rPr lang="ko-KR" altLang="en-US" spc="-100" dirty="0"/>
              <a:t>메모리와 제어기 사이의 버스 인터페이스 회로의 전송 속도를 높인다</a:t>
            </a:r>
            <a:r>
              <a:rPr lang="en-US" altLang="ko-KR" spc="-100" dirty="0"/>
              <a:t>.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grpSp>
        <p:nvGrpSpPr>
          <p:cNvPr id="7" name="그룹 6"/>
          <p:cNvGrpSpPr/>
          <p:nvPr/>
        </p:nvGrpSpPr>
        <p:grpSpPr>
          <a:xfrm>
            <a:off x="201984" y="731957"/>
            <a:ext cx="341760" cy="430887"/>
            <a:chOff x="1454125" y="2542102"/>
            <a:chExt cx="341760" cy="430887"/>
          </a:xfrm>
        </p:grpSpPr>
        <p:sp>
          <p:nvSpPr>
            <p:cNvPr id="8" name="TextBox 7"/>
            <p:cNvSpPr txBox="1"/>
            <p:nvPr/>
          </p:nvSpPr>
          <p:spPr>
            <a:xfrm>
              <a:off x="1475656" y="2596842"/>
              <a:ext cx="288032" cy="340519"/>
            </a:xfrm>
            <a:prstGeom prst="roundRect">
              <a:avLst/>
            </a:prstGeom>
            <a:solidFill>
              <a:srgbClr val="2B6278"/>
            </a:solidFill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54125" y="2542102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ko-KR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7759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  </a:t>
            </a:r>
            <a:r>
              <a:rPr lang="ko-KR" altLang="en-US" dirty="0"/>
              <a:t>최신 기억 장치 기술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447675" lvl="1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en-US" altLang="ko-KR" sz="1800" b="1" spc="-100" dirty="0"/>
              <a:t>DDR SDRAM</a:t>
            </a:r>
            <a:endParaRPr lang="ko-KR" altLang="en-US" sz="1800" b="1" spc="-100" dirty="0"/>
          </a:p>
          <a:p>
            <a:pPr marL="542925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pc="-100" dirty="0"/>
              <a:t>DDR</a:t>
            </a:r>
            <a:r>
              <a:rPr lang="ko-KR" altLang="en-US" spc="-100" dirty="0"/>
              <a:t>은 </a:t>
            </a:r>
            <a:r>
              <a:rPr lang="en-US" altLang="ko-KR" spc="-100" dirty="0"/>
              <a:t>SDRAM</a:t>
            </a:r>
            <a:r>
              <a:rPr lang="ko-KR" altLang="en-US" spc="-100" dirty="0"/>
              <a:t>에 ➊번 기술</a:t>
            </a:r>
            <a:r>
              <a:rPr lang="en-US" altLang="ko-KR" spc="-100" dirty="0"/>
              <a:t>(</a:t>
            </a:r>
            <a:r>
              <a:rPr lang="ko-KR" altLang="en-US" spc="-100" dirty="0"/>
              <a:t>상승 </a:t>
            </a:r>
            <a:r>
              <a:rPr lang="ko-KR" altLang="en-US" spc="-100" dirty="0" err="1"/>
              <a:t>에지와</a:t>
            </a:r>
            <a:r>
              <a:rPr lang="ko-KR" altLang="en-US" spc="-100" dirty="0"/>
              <a:t> 하강 </a:t>
            </a:r>
            <a:r>
              <a:rPr lang="ko-KR" altLang="en-US" spc="-100" dirty="0" err="1"/>
              <a:t>에지에서</a:t>
            </a:r>
            <a:r>
              <a:rPr lang="ko-KR" altLang="en-US" spc="-100" dirty="0"/>
              <a:t> 데이터 전송</a:t>
            </a:r>
            <a:r>
              <a:rPr lang="en-US" altLang="ko-KR" spc="-100" dirty="0"/>
              <a:t>)</a:t>
            </a:r>
            <a:r>
              <a:rPr lang="ko-KR" altLang="en-US" spc="-100" dirty="0"/>
              <a:t>을 적용한 것이다</a:t>
            </a:r>
            <a:r>
              <a:rPr lang="en-US" altLang="ko-KR" spc="-100" dirty="0"/>
              <a:t>.</a:t>
            </a:r>
          </a:p>
          <a:p>
            <a:pPr marL="542925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읽기 시간 비교</a:t>
            </a:r>
            <a:r>
              <a:rPr lang="en-US" altLang="ko-KR" spc="-100" dirty="0"/>
              <a:t>(</a:t>
            </a:r>
            <a:r>
              <a:rPr lang="ko-KR" altLang="en-US" spc="-100" dirty="0" err="1"/>
              <a:t>클록</a:t>
            </a:r>
            <a:r>
              <a:rPr lang="en-US" altLang="ko-KR" spc="-100" dirty="0"/>
              <a:t> </a:t>
            </a:r>
            <a:r>
              <a:rPr lang="ko-KR" altLang="en-US" spc="-100" dirty="0"/>
              <a:t>주파수 </a:t>
            </a:r>
            <a:r>
              <a:rPr lang="en-US" altLang="ko-KR" spc="-100" dirty="0"/>
              <a:t>100MHz,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</a:t>
            </a:r>
            <a:r>
              <a:rPr lang="en-US" altLang="ko-KR" spc="-100" dirty="0"/>
              <a:t>=8)</a:t>
            </a:r>
          </a:p>
          <a:p>
            <a:pPr marL="542925" lvl="1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None/>
            </a:pPr>
            <a:r>
              <a:rPr lang="en-US" altLang="ko-KR" spc="-100" dirty="0"/>
              <a:t>- SDR SDRAM(PC100) : 100ns(=20ns+8ⅹ10ns)</a:t>
            </a:r>
          </a:p>
          <a:p>
            <a:pPr marL="542925" lvl="1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None/>
            </a:pPr>
            <a:r>
              <a:rPr lang="en-US" altLang="ko-KR" spc="-100" dirty="0"/>
              <a:t>- DDR SDRAM(DDR-200) : 60ns(=20ns+4ⅹ10ns)</a:t>
            </a:r>
            <a:endParaRPr lang="ko-KR" altLang="en-US" spc="-100" dirty="0"/>
          </a:p>
          <a:p>
            <a:pPr marL="352425" lvl="1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None/>
            </a:pPr>
            <a:endParaRPr lang="ko-KR" altLang="en-US" spc="-100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708920"/>
            <a:ext cx="7000018" cy="4001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29817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  </a:t>
            </a:r>
            <a:r>
              <a:rPr lang="ko-KR" altLang="en-US" dirty="0"/>
              <a:t>최신 기억 장치 기술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447675" lvl="1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ko-KR" altLang="en-US" sz="1800" b="1" spc="-100" dirty="0"/>
              <a:t>기억장치 대역폭</a:t>
            </a:r>
            <a:r>
              <a:rPr lang="en-US" altLang="ko-KR" sz="1800" b="1" spc="-100" dirty="0"/>
              <a:t>(memory bandwidth)</a:t>
            </a:r>
            <a:endParaRPr lang="ko-KR" altLang="en-US" sz="1800" b="1" spc="-100" dirty="0"/>
          </a:p>
          <a:p>
            <a:pPr marL="542925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단위 시간 당 데이터 </a:t>
            </a:r>
            <a:r>
              <a:rPr lang="ko-KR" altLang="en-US" spc="-100" dirty="0" err="1"/>
              <a:t>전송량</a:t>
            </a:r>
            <a:r>
              <a:rPr lang="ko-KR" altLang="en-US" spc="-100" dirty="0"/>
              <a:t> </a:t>
            </a:r>
            <a:r>
              <a:rPr lang="en-US" altLang="ko-KR" spc="-100" dirty="0"/>
              <a:t>= </a:t>
            </a:r>
            <a:r>
              <a:rPr lang="ko-KR" altLang="en-US" spc="-100" dirty="0"/>
              <a:t>버스 폭</a:t>
            </a:r>
            <a:r>
              <a:rPr lang="en-US" altLang="ko-KR" spc="-100" dirty="0"/>
              <a:t>(bus width) ⅹ </a:t>
            </a:r>
            <a:r>
              <a:rPr lang="ko-KR" altLang="en-US" spc="-100" dirty="0" err="1"/>
              <a:t>클록</a:t>
            </a:r>
            <a:r>
              <a:rPr lang="ko-KR" altLang="en-US" spc="-100" dirty="0"/>
              <a:t> 주파수</a:t>
            </a:r>
            <a:endParaRPr lang="en-US" altLang="ko-KR" spc="-100" dirty="0"/>
          </a:p>
          <a:p>
            <a:pPr marL="542925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예를</a:t>
            </a:r>
            <a:r>
              <a:rPr lang="en-US" altLang="ko-KR" spc="-100" dirty="0"/>
              <a:t> </a:t>
            </a:r>
            <a:r>
              <a:rPr lang="ko-KR" altLang="en-US" spc="-100" dirty="0"/>
              <a:t>들어</a:t>
            </a:r>
            <a:r>
              <a:rPr lang="en-US" altLang="ko-KR" spc="-100" dirty="0"/>
              <a:t> </a:t>
            </a:r>
            <a:r>
              <a:rPr lang="ko-KR" altLang="en-US" spc="-100" dirty="0"/>
              <a:t>데이터 버스 </a:t>
            </a:r>
            <a:r>
              <a:rPr lang="en-US" altLang="ko-KR" spc="-100" dirty="0"/>
              <a:t>= 64</a:t>
            </a:r>
            <a:r>
              <a:rPr lang="ko-KR" altLang="en-US" spc="-100" dirty="0"/>
              <a:t>비트</a:t>
            </a:r>
            <a:r>
              <a:rPr lang="en-US" altLang="ko-KR" spc="-100" dirty="0"/>
              <a:t>, </a:t>
            </a:r>
            <a:r>
              <a:rPr lang="ko-KR" altLang="en-US" spc="-100" dirty="0"/>
              <a:t>버스 </a:t>
            </a:r>
            <a:r>
              <a:rPr lang="ko-KR" altLang="en-US" spc="-100" dirty="0" err="1"/>
              <a:t>클록</a:t>
            </a:r>
            <a:r>
              <a:rPr lang="ko-KR" altLang="en-US" spc="-100" dirty="0"/>
              <a:t> 주파수 </a:t>
            </a:r>
            <a:r>
              <a:rPr lang="en-US" altLang="ko-KR" spc="-100" dirty="0"/>
              <a:t>= 133MHz</a:t>
            </a:r>
            <a:r>
              <a:rPr lang="ko-KR" altLang="en-US" spc="-100" dirty="0"/>
              <a:t>인 경우 대역폭은</a:t>
            </a:r>
            <a:br>
              <a:rPr lang="en-US" altLang="ko-KR" spc="-100" dirty="0"/>
            </a:br>
            <a:r>
              <a:rPr lang="en-US" altLang="ko-KR" spc="-100" dirty="0"/>
              <a:t> (133MHz ⅹ 64) / 8</a:t>
            </a:r>
            <a:r>
              <a:rPr lang="ko-KR" altLang="en-US" spc="-100" dirty="0"/>
              <a:t>비트 </a:t>
            </a:r>
            <a:r>
              <a:rPr lang="en-US" altLang="ko-KR" spc="-100" dirty="0"/>
              <a:t>= 1064 [Mbytes/sec]</a:t>
            </a:r>
            <a:br>
              <a:rPr lang="en-US" altLang="ko-KR" spc="-100" dirty="0"/>
            </a:br>
            <a:endParaRPr lang="en-US" altLang="ko-KR" spc="-100" dirty="0"/>
          </a:p>
          <a:p>
            <a:pPr marL="447675" lvl="1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ko-KR" altLang="en-US" sz="1800" b="1" spc="-100" dirty="0" err="1"/>
              <a:t>클록</a:t>
            </a:r>
            <a:r>
              <a:rPr lang="ko-KR" altLang="en-US" sz="1800" b="1" spc="-100" dirty="0"/>
              <a:t> 주파수와 버스 주파수</a:t>
            </a:r>
          </a:p>
          <a:p>
            <a:pPr marL="542925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 err="1"/>
              <a:t>클록</a:t>
            </a:r>
            <a:r>
              <a:rPr lang="ko-KR" altLang="en-US" spc="-100" dirty="0"/>
              <a:t> 주파수</a:t>
            </a:r>
            <a:r>
              <a:rPr lang="en-US" altLang="ko-KR" spc="-100" dirty="0"/>
              <a:t>(clock frequency) : </a:t>
            </a:r>
            <a:r>
              <a:rPr lang="ko-KR" altLang="en-US" spc="-100" dirty="0"/>
              <a:t>메모리 셀 </a:t>
            </a:r>
            <a:r>
              <a:rPr lang="ko-KR" altLang="en-US" spc="-100" dirty="0" err="1"/>
              <a:t>어레이</a:t>
            </a:r>
            <a:r>
              <a:rPr lang="ko-KR" altLang="en-US" spc="-100" dirty="0"/>
              <a:t> 내부에서 동작하는 주파수</a:t>
            </a:r>
          </a:p>
          <a:p>
            <a:pPr marL="542925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버스 주파수</a:t>
            </a:r>
            <a:r>
              <a:rPr lang="en-US" altLang="ko-KR" spc="-100" dirty="0"/>
              <a:t>(bus frequency) : I/O </a:t>
            </a:r>
            <a:r>
              <a:rPr lang="ko-KR" altLang="en-US" spc="-100" dirty="0"/>
              <a:t>버퍼가 동작하는 주파수</a:t>
            </a:r>
          </a:p>
          <a:p>
            <a:pPr marL="542925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보통 </a:t>
            </a:r>
            <a:r>
              <a:rPr lang="en-US" altLang="ko-KR" spc="-100" dirty="0"/>
              <a:t>PCB</a:t>
            </a:r>
            <a:r>
              <a:rPr lang="ko-KR" altLang="en-US" spc="-100" dirty="0"/>
              <a:t>에서 측정하는 </a:t>
            </a:r>
            <a:r>
              <a:rPr lang="en-US" altLang="ko-KR" spc="-100" dirty="0"/>
              <a:t>CPU</a:t>
            </a:r>
            <a:r>
              <a:rPr lang="ko-KR" altLang="en-US" spc="-100" dirty="0"/>
              <a:t>와 메모리 간의 </a:t>
            </a:r>
            <a:r>
              <a:rPr lang="ko-KR" altLang="en-US" spc="-100" dirty="0" err="1"/>
              <a:t>클록은</a:t>
            </a:r>
            <a:r>
              <a:rPr lang="ko-KR" altLang="en-US" spc="-100" dirty="0"/>
              <a:t> 버스 주파수다</a:t>
            </a:r>
            <a:r>
              <a:rPr lang="en-US" altLang="ko-KR" spc="-100" dirty="0"/>
              <a:t>.</a:t>
            </a:r>
          </a:p>
          <a:p>
            <a:pPr marL="542925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z="1800" b="1" spc="-100" dirty="0"/>
          </a:p>
          <a:p>
            <a:pPr marL="447675" lvl="1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en-US" altLang="ko-KR" sz="1800" b="1" spc="-100" dirty="0"/>
              <a:t>DDR2, DDR3, DDR4</a:t>
            </a:r>
            <a:endParaRPr lang="ko-KR" altLang="en-US" sz="1800" b="1" spc="-100" dirty="0"/>
          </a:p>
          <a:p>
            <a:pPr marL="542925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pc="-100" dirty="0"/>
              <a:t>DDR2</a:t>
            </a:r>
            <a:r>
              <a:rPr lang="ko-KR" altLang="en-US" spc="-100" dirty="0"/>
              <a:t>부터는 ➋ 메모리와 제어기 사이의 버스 인터페이스 회로의 전송 속도를 높인 기술이다</a:t>
            </a:r>
            <a:r>
              <a:rPr lang="en-US" altLang="ko-KR" spc="-100" dirty="0"/>
              <a:t>.</a:t>
            </a:r>
          </a:p>
          <a:p>
            <a:pPr marL="542925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pc="-100" dirty="0"/>
              <a:t>DDR4 SDRAM</a:t>
            </a:r>
            <a:r>
              <a:rPr lang="ko-KR" altLang="en-US" spc="-100" dirty="0"/>
              <a:t>은 메모리 내부적으로 </a:t>
            </a:r>
            <a:r>
              <a:rPr lang="ko-KR" altLang="en-US" spc="-100" dirty="0" err="1"/>
              <a:t>듀얼</a:t>
            </a:r>
            <a:r>
              <a:rPr lang="ko-KR" altLang="en-US" spc="-100" dirty="0"/>
              <a:t> 채널</a:t>
            </a:r>
            <a:r>
              <a:rPr lang="en-US" altLang="ko-KR" spc="-100" dirty="0"/>
              <a:t>(dual channel)</a:t>
            </a:r>
            <a:r>
              <a:rPr lang="ko-KR" altLang="en-US" spc="-100" dirty="0"/>
              <a:t>이 구현된 </a:t>
            </a:r>
            <a:r>
              <a:rPr lang="en-US" altLang="ko-KR" spc="-100" dirty="0"/>
              <a:t>DDR3</a:t>
            </a:r>
            <a:r>
              <a:rPr lang="ko-KR" altLang="en-US" spc="-100" dirty="0"/>
              <a:t>이라고 볼 수 있다</a:t>
            </a:r>
            <a:r>
              <a:rPr lang="en-US" altLang="ko-KR" spc="-100" dirty="0"/>
              <a:t>.</a:t>
            </a:r>
          </a:p>
          <a:p>
            <a:pPr marL="542925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542925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ko-KR" altLang="en-US" spc="-100" dirty="0"/>
          </a:p>
        </p:txBody>
      </p:sp>
    </p:spTree>
    <p:extLst>
      <p:ext uri="{BB962C8B-B14F-4D97-AF65-F5344CB8AC3E}">
        <p14:creationId xmlns:p14="http://schemas.microsoft.com/office/powerpoint/2010/main" val="5806932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  </a:t>
            </a:r>
            <a:r>
              <a:rPr lang="ko-KR" altLang="en-US" dirty="0"/>
              <a:t>최신 기억 장치 기술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45" y="635546"/>
            <a:ext cx="5594985" cy="421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832633"/>
            <a:ext cx="5686425" cy="1965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84168" y="1177588"/>
            <a:ext cx="2981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PC133</a:t>
            </a:r>
          </a:p>
          <a:p>
            <a:r>
              <a:rPr lang="ko-KR" altLang="en-US" sz="1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대역폭</a:t>
            </a:r>
            <a:r>
              <a:rPr lang="en-US" altLang="ko-KR" sz="1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1064Mbyte/s(=8byte×133MHz)</a:t>
            </a:r>
            <a:endParaRPr lang="ko-KR" altLang="en-US" sz="14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12160" y="3409836"/>
            <a:ext cx="3116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DDR-266</a:t>
            </a:r>
          </a:p>
          <a:p>
            <a:r>
              <a:rPr lang="ko-KR" altLang="en-US" sz="1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대역폭</a:t>
            </a:r>
            <a:r>
              <a:rPr lang="en-US" altLang="ko-KR" sz="1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2128Mbyte/s(=1064Mbyte/s×2)</a:t>
            </a:r>
            <a:endParaRPr lang="ko-KR" altLang="en-US" sz="14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92266" y="5373216"/>
            <a:ext cx="3116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DDR2-533</a:t>
            </a:r>
          </a:p>
          <a:p>
            <a:r>
              <a:rPr lang="ko-KR" altLang="en-US" sz="1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대역폭</a:t>
            </a:r>
            <a:r>
              <a:rPr lang="en-US" altLang="ko-KR" sz="1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4256Mbyte/s(=1064Mbyte/s×4)</a:t>
            </a:r>
            <a:endParaRPr lang="ko-KR" altLang="en-US" sz="14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3700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캐시 기억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447675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Wingdings" panose="05000000000000000000" pitchFamily="2" charset="2"/>
              <a:buChar char="v"/>
            </a:pPr>
            <a:r>
              <a:rPr lang="ko-KR" altLang="en-US" sz="1800" spc="-100" dirty="0"/>
              <a:t>직접 사상에서 캐시 내부 구성 및 읽기 동작</a:t>
            </a:r>
          </a:p>
          <a:p>
            <a:pPr marL="381000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r>
              <a:rPr lang="ko-KR" altLang="en-US" spc="-100" dirty="0"/>
              <a:t>➊ 캐시로 </a:t>
            </a:r>
            <a:r>
              <a:rPr lang="ko-KR" altLang="en-US" spc="-100" dirty="0" err="1"/>
              <a:t>주기억</a:t>
            </a:r>
            <a:r>
              <a:rPr lang="ko-KR" altLang="en-US" spc="-100" dirty="0"/>
              <a:t> 장치 주소 </a:t>
            </a:r>
            <a:r>
              <a:rPr lang="en-US" altLang="ko-KR" spc="-100" dirty="0"/>
              <a:t>11 101 01</a:t>
            </a:r>
            <a:r>
              <a:rPr lang="ko-KR" altLang="en-US" spc="-100" dirty="0"/>
              <a:t>이 보내진다</a:t>
            </a:r>
            <a:r>
              <a:rPr lang="en-US" altLang="ko-KR" spc="-100" dirty="0"/>
              <a:t>(</a:t>
            </a:r>
            <a:r>
              <a:rPr lang="ko-KR" altLang="en-US" spc="-100" dirty="0"/>
              <a:t>태그 필드</a:t>
            </a:r>
            <a:r>
              <a:rPr lang="en-US" altLang="ko-KR" spc="-100" dirty="0"/>
              <a:t>=11, </a:t>
            </a:r>
            <a:r>
              <a:rPr lang="ko-KR" altLang="en-US" spc="-100" dirty="0"/>
              <a:t>라인 필드</a:t>
            </a:r>
            <a:r>
              <a:rPr lang="en-US" altLang="ko-KR" spc="-100" dirty="0"/>
              <a:t>=101, </a:t>
            </a:r>
            <a:r>
              <a:rPr lang="ko-KR" altLang="en-US" spc="-100" dirty="0"/>
              <a:t>워드 필드</a:t>
            </a:r>
            <a:r>
              <a:rPr lang="en-US" altLang="ko-KR" spc="-100" dirty="0"/>
              <a:t>=01).</a:t>
            </a:r>
          </a:p>
          <a:p>
            <a:pPr marL="381000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r>
              <a:rPr lang="en-US" altLang="ko-KR" spc="-100" dirty="0"/>
              <a:t>➋ </a:t>
            </a:r>
            <a:r>
              <a:rPr lang="ko-KR" altLang="en-US" spc="-100" dirty="0"/>
              <a:t>라인 필드가 </a:t>
            </a:r>
            <a:r>
              <a:rPr lang="en-US" altLang="ko-KR" spc="-100" dirty="0"/>
              <a:t>101</a:t>
            </a:r>
            <a:r>
              <a:rPr lang="ko-KR" altLang="en-US" spc="-100" dirty="0"/>
              <a:t>이므로 </a:t>
            </a:r>
            <a:r>
              <a:rPr lang="en-US" altLang="ko-KR" spc="-100" dirty="0"/>
              <a:t>5</a:t>
            </a:r>
            <a:r>
              <a:rPr lang="ko-KR" altLang="en-US" spc="-100" dirty="0"/>
              <a:t>번 캐시 라인이 선택된다</a:t>
            </a:r>
            <a:r>
              <a:rPr lang="en-US" altLang="ko-KR" spc="-100" dirty="0"/>
              <a:t>.</a:t>
            </a:r>
          </a:p>
          <a:p>
            <a:pPr marL="381000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r>
              <a:rPr lang="en-US" altLang="ko-KR" spc="-100" dirty="0"/>
              <a:t>➌ </a:t>
            </a:r>
            <a:r>
              <a:rPr lang="ko-KR" altLang="en-US" spc="-100" dirty="0"/>
              <a:t>선택된 </a:t>
            </a:r>
            <a:r>
              <a:rPr lang="en-US" altLang="ko-KR" spc="-100" dirty="0"/>
              <a:t>5</a:t>
            </a:r>
            <a:r>
              <a:rPr lang="ko-KR" altLang="en-US" spc="-100" dirty="0"/>
              <a:t>번 라인의 태그 비트 </a:t>
            </a:r>
            <a:r>
              <a:rPr lang="en-US" altLang="ko-KR" spc="-100" dirty="0"/>
              <a:t>11</a:t>
            </a:r>
            <a:r>
              <a:rPr lang="ko-KR" altLang="en-US" spc="-100" dirty="0"/>
              <a:t>을 읽어서</a:t>
            </a:r>
            <a:r>
              <a:rPr lang="en-US" altLang="ko-KR" spc="-100" dirty="0"/>
              <a:t>, </a:t>
            </a:r>
            <a:r>
              <a:rPr lang="ko-KR" altLang="en-US" spc="-100" dirty="0"/>
              <a:t>➍ </a:t>
            </a:r>
            <a:r>
              <a:rPr lang="ko-KR" altLang="en-US" spc="-100" dirty="0" err="1"/>
              <a:t>주기억</a:t>
            </a:r>
            <a:r>
              <a:rPr lang="ko-KR" altLang="en-US" spc="-100" dirty="0"/>
              <a:t> 장치 주소의 태그 필드인 </a:t>
            </a:r>
            <a:r>
              <a:rPr lang="en-US" altLang="ko-KR" spc="-100" dirty="0"/>
              <a:t>11</a:t>
            </a:r>
            <a:r>
              <a:rPr lang="ko-KR" altLang="en-US" spc="-100" dirty="0"/>
              <a:t>과 비교한다</a:t>
            </a:r>
            <a:r>
              <a:rPr lang="en-US" altLang="ko-KR" spc="-100" dirty="0"/>
              <a:t>.</a:t>
            </a:r>
          </a:p>
          <a:p>
            <a:pPr marL="381000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r>
              <a:rPr lang="en-US" altLang="ko-KR" spc="-100" dirty="0"/>
              <a:t>➎ </a:t>
            </a:r>
            <a:r>
              <a:rPr lang="ko-KR" altLang="en-US" spc="-100" dirty="0"/>
              <a:t>두 태그 비트가 일치하므로 캐시가 히트된 것이다</a:t>
            </a:r>
            <a:r>
              <a:rPr lang="en-US" altLang="ko-KR" spc="-100" dirty="0"/>
              <a:t>.</a:t>
            </a:r>
          </a:p>
          <a:p>
            <a:pPr marL="381000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r>
              <a:rPr lang="en-US" altLang="ko-KR" spc="-100" dirty="0"/>
              <a:t>➏ </a:t>
            </a:r>
            <a:r>
              <a:rPr lang="ko-KR" altLang="en-US" spc="-100" dirty="0"/>
              <a:t>다음에는 주소의 워드 필드가 </a:t>
            </a:r>
            <a:r>
              <a:rPr lang="en-US" altLang="ko-KR" spc="-100" dirty="0"/>
              <a:t>01</a:t>
            </a:r>
            <a:r>
              <a:rPr lang="ko-KR" altLang="en-US" spc="-100" dirty="0"/>
              <a:t>이므로 </a:t>
            </a:r>
            <a:r>
              <a:rPr lang="en-US" altLang="ko-KR" spc="-100" dirty="0"/>
              <a:t>poet </a:t>
            </a:r>
            <a:r>
              <a:rPr lang="ko-KR" altLang="en-US" spc="-100" dirty="0"/>
              <a:t>중에서 </a:t>
            </a:r>
            <a:r>
              <a:rPr lang="en-US" altLang="ko-KR" spc="-100" dirty="0"/>
              <a:t>o(1110 1111)</a:t>
            </a:r>
            <a:r>
              <a:rPr lang="ko-KR" altLang="en-US" spc="-100" dirty="0"/>
              <a:t>가 인출되어 </a:t>
            </a:r>
            <a:r>
              <a:rPr lang="en-US" altLang="ko-KR" spc="-100" dirty="0"/>
              <a:t>CPU</a:t>
            </a:r>
            <a:r>
              <a:rPr lang="ko-KR" altLang="en-US" spc="-100" dirty="0"/>
              <a:t>로 전송된다</a:t>
            </a:r>
            <a:r>
              <a:rPr lang="en-US" altLang="ko-KR" spc="-100" dirty="0"/>
              <a:t>.</a:t>
            </a:r>
          </a:p>
          <a:p>
            <a:pPr marL="381000" lvl="1" indent="0">
              <a:lnSpc>
                <a:spcPct val="110000"/>
              </a:lnSpc>
              <a:spcAft>
                <a:spcPts val="300"/>
              </a:spcAft>
              <a:buClr>
                <a:srgbClr val="00B0F0"/>
              </a:buClr>
              <a:buNone/>
            </a:pPr>
            <a:r>
              <a:rPr lang="en-US" altLang="ko-KR" spc="-100" dirty="0"/>
              <a:t>➐ </a:t>
            </a:r>
            <a:r>
              <a:rPr lang="ko-KR" altLang="en-US" spc="-100" dirty="0"/>
              <a:t>그러나 태그 비트가 일치하지 않으면 </a:t>
            </a:r>
            <a:endParaRPr lang="en-US" altLang="ko-KR" spc="-100" dirty="0"/>
          </a:p>
          <a:p>
            <a:pPr marL="381000" lvl="1" indent="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00B0F0"/>
              </a:buClr>
              <a:buNone/>
            </a:pPr>
            <a:r>
              <a:rPr lang="ko-KR" altLang="en-US" spc="-100" dirty="0"/>
              <a:t>    캐시가 미스된 것이므로 주소 전체가</a:t>
            </a:r>
            <a:endParaRPr lang="en-US" altLang="ko-KR" spc="-100" dirty="0"/>
          </a:p>
          <a:p>
            <a:pPr marL="381000" lvl="1" indent="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00B0F0"/>
              </a:buClr>
              <a:buNone/>
            </a:pPr>
            <a:r>
              <a:rPr lang="ko-KR" altLang="en-US" spc="-100" dirty="0"/>
              <a:t>    </a:t>
            </a:r>
            <a:r>
              <a:rPr lang="ko-KR" altLang="en-US" spc="-100" dirty="0" err="1"/>
              <a:t>주기억</a:t>
            </a:r>
            <a:r>
              <a:rPr lang="ko-KR" altLang="en-US" spc="-100" dirty="0"/>
              <a:t> 장치로 보내져서 해당 블록을</a:t>
            </a:r>
            <a:endParaRPr lang="en-US" altLang="ko-KR" spc="-100" dirty="0"/>
          </a:p>
          <a:p>
            <a:pPr marL="381000" lvl="1" indent="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00B0F0"/>
              </a:buClr>
              <a:buNone/>
            </a:pPr>
            <a:r>
              <a:rPr lang="en-US" altLang="ko-KR" spc="-100" dirty="0"/>
              <a:t>   </a:t>
            </a:r>
            <a:r>
              <a:rPr lang="ko-KR" altLang="en-US" spc="-100" dirty="0"/>
              <a:t> 인출해 온다</a:t>
            </a:r>
            <a:r>
              <a:rPr lang="en-US" altLang="ko-KR" spc="-100" dirty="0"/>
              <a:t>. </a:t>
            </a:r>
            <a:r>
              <a:rPr lang="ko-KR" altLang="en-US" spc="-100" dirty="0"/>
              <a:t>인출된 블록은 지정된 </a:t>
            </a:r>
            <a:endParaRPr lang="en-US" altLang="ko-KR" spc="-100" dirty="0"/>
          </a:p>
          <a:p>
            <a:pPr marL="381000" lvl="1" indent="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00B0F0"/>
              </a:buClr>
              <a:buNone/>
            </a:pPr>
            <a:r>
              <a:rPr lang="en-US" altLang="ko-KR" spc="-100" dirty="0"/>
              <a:t>    </a:t>
            </a:r>
            <a:r>
              <a:rPr lang="ko-KR" altLang="en-US" spc="-100" dirty="0"/>
              <a:t>캐시 라인에 저장된다</a:t>
            </a:r>
            <a:r>
              <a:rPr lang="en-US" altLang="ko-KR" spc="-100" dirty="0"/>
              <a:t>. </a:t>
            </a:r>
          </a:p>
          <a:p>
            <a:pPr marL="381000" lvl="1" indent="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00B0F0"/>
              </a:buClr>
              <a:buNone/>
            </a:pPr>
            <a:r>
              <a:rPr lang="en-US" altLang="ko-KR" spc="-100" dirty="0"/>
              <a:t>    </a:t>
            </a:r>
            <a:r>
              <a:rPr lang="ko-KR" altLang="en-US" spc="-100" dirty="0"/>
              <a:t>그런데 그 라인을 공유하는 </a:t>
            </a:r>
            <a:endParaRPr lang="en-US" altLang="ko-KR" spc="-100" dirty="0"/>
          </a:p>
          <a:p>
            <a:pPr marL="381000" lvl="1" indent="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00B0F0"/>
              </a:buClr>
              <a:buNone/>
            </a:pPr>
            <a:r>
              <a:rPr lang="en-US" altLang="ko-KR" spc="-100" dirty="0"/>
              <a:t>    </a:t>
            </a:r>
            <a:r>
              <a:rPr lang="ko-KR" altLang="en-US" spc="-100" dirty="0"/>
              <a:t>다른 블록이 이미 저장되어 있는 </a:t>
            </a:r>
            <a:endParaRPr lang="en-US" altLang="ko-KR" spc="-100" dirty="0"/>
          </a:p>
          <a:p>
            <a:pPr marL="381000" lvl="1" indent="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00B0F0"/>
              </a:buClr>
              <a:buNone/>
            </a:pPr>
            <a:r>
              <a:rPr lang="en-US" altLang="ko-KR" spc="-100" dirty="0"/>
              <a:t>    </a:t>
            </a:r>
            <a:r>
              <a:rPr lang="ko-KR" altLang="en-US" spc="-100" dirty="0"/>
              <a:t>상태라면 원래 블록은 지워지고 </a:t>
            </a:r>
            <a:endParaRPr lang="en-US" altLang="ko-KR" spc="-100" dirty="0"/>
          </a:p>
          <a:p>
            <a:pPr marL="381000" lvl="1" indent="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00B0F0"/>
              </a:buClr>
              <a:buNone/>
            </a:pPr>
            <a:r>
              <a:rPr lang="en-US" altLang="ko-KR" spc="-100" dirty="0"/>
              <a:t>    </a:t>
            </a:r>
            <a:r>
              <a:rPr lang="ko-KR" altLang="en-US" spc="-100" dirty="0"/>
              <a:t>새로 인출된 블록이 저장된다</a:t>
            </a:r>
            <a:r>
              <a:rPr lang="en-US" altLang="ko-KR" spc="-100" dirty="0"/>
              <a:t>.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3401521"/>
            <a:ext cx="5003483" cy="3411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81203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  </a:t>
            </a:r>
            <a:r>
              <a:rPr lang="ko-KR" altLang="en-US" dirty="0"/>
              <a:t>최신 기억 장치 기술</a:t>
            </a: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692696"/>
            <a:ext cx="6620828" cy="5732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84168" y="126876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DDR3-1066</a:t>
            </a:r>
          </a:p>
          <a:p>
            <a:r>
              <a:rPr lang="en-US" altLang="ko-KR" sz="1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8512Mbyte/s(=1064Mbyte/s×8)</a:t>
            </a:r>
            <a:endParaRPr lang="ko-KR" altLang="en-US" sz="14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72200" y="378904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DDR4-2133</a:t>
            </a:r>
          </a:p>
          <a:p>
            <a:r>
              <a:rPr lang="en-US" altLang="ko-KR" sz="1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17,066Mbyte/s(=1064Mbyte/s×16)</a:t>
            </a:r>
            <a:endParaRPr lang="ko-KR" altLang="en-US" sz="14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19632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  </a:t>
            </a:r>
            <a:r>
              <a:rPr lang="ko-KR" altLang="en-US" dirty="0"/>
              <a:t>최신 기억 장치 기술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447675" lvl="1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en-US" altLang="ko-KR" sz="1800" b="1" spc="-100" dirty="0"/>
              <a:t>SDRAM, DDR SDRAM</a:t>
            </a:r>
            <a:r>
              <a:rPr lang="ko-KR" altLang="en-US" sz="1800" b="1" spc="-100" dirty="0"/>
              <a:t>의 종류</a:t>
            </a:r>
            <a:r>
              <a:rPr lang="en-US" altLang="ko-KR" sz="1800" b="1" spc="-100" dirty="0"/>
              <a:t>(JEDEC)</a:t>
            </a:r>
            <a:endParaRPr lang="ko-KR" altLang="en-US" sz="1800" b="1" spc="-100" dirty="0"/>
          </a:p>
          <a:p>
            <a:pPr marL="542925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542925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ko-KR" altLang="en-US" spc="-100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73" y="1124744"/>
            <a:ext cx="6197083" cy="5624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412776"/>
            <a:ext cx="1368152" cy="2449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54372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  </a:t>
            </a:r>
            <a:r>
              <a:rPr lang="ko-KR" altLang="en-US" dirty="0"/>
              <a:t>최신 기억 장치 기술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447675" lvl="1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en-US" altLang="ko-KR" sz="1800" b="1" spc="-100" dirty="0"/>
              <a:t>DDR, DDR2, DDR3, DDR4</a:t>
            </a:r>
            <a:r>
              <a:rPr lang="ko-KR" altLang="en-US" sz="1800" b="1" spc="-100" dirty="0"/>
              <a:t>의 메모리 모듈</a:t>
            </a:r>
          </a:p>
          <a:p>
            <a:pPr marL="542925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pc="-100" dirty="0"/>
              <a:t>DDR2</a:t>
            </a:r>
            <a:r>
              <a:rPr lang="ko-KR" altLang="en-US" spc="-100" dirty="0"/>
              <a:t>와 </a:t>
            </a:r>
            <a:r>
              <a:rPr lang="en-US" altLang="ko-KR" spc="-100" dirty="0"/>
              <a:t>DDR3</a:t>
            </a:r>
            <a:r>
              <a:rPr lang="ko-KR" altLang="en-US" spc="-100" dirty="0"/>
              <a:t>의 핀 수는 </a:t>
            </a:r>
            <a:r>
              <a:rPr lang="en-US" altLang="ko-KR" spc="-100" dirty="0"/>
              <a:t>240</a:t>
            </a:r>
            <a:r>
              <a:rPr lang="ko-KR" altLang="en-US" spc="-100" dirty="0"/>
              <a:t>핀으로 같지만</a:t>
            </a:r>
            <a:r>
              <a:rPr lang="en-US" altLang="ko-KR" spc="-100" dirty="0"/>
              <a:t>, </a:t>
            </a:r>
            <a:r>
              <a:rPr lang="ko-KR" altLang="en-US" spc="-100" dirty="0"/>
              <a:t>중간의 홈 위치가 달라 혼용이 안 된다</a:t>
            </a:r>
            <a:r>
              <a:rPr lang="en-US" altLang="ko-KR" spc="-100" dirty="0"/>
              <a:t>.</a:t>
            </a:r>
          </a:p>
          <a:p>
            <a:pPr marL="542925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ko-KR" altLang="en-US" spc="-100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628800"/>
            <a:ext cx="5989320" cy="5097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94031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  </a:t>
            </a:r>
            <a:r>
              <a:rPr lang="ko-KR" altLang="en-US" dirty="0"/>
              <a:t>최신 기억 장치 기술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sz="2200" spc="-100" dirty="0">
                <a:solidFill>
                  <a:srgbClr val="2B6278"/>
                </a:solidFill>
              </a:rPr>
              <a:t>     </a:t>
            </a:r>
            <a:r>
              <a:rPr lang="ko-KR" altLang="en-US" sz="2200" spc="-100" dirty="0" err="1">
                <a:solidFill>
                  <a:srgbClr val="2B6278"/>
                </a:solidFill>
              </a:rPr>
              <a:t>인터리브드</a:t>
            </a:r>
            <a:r>
              <a:rPr lang="ko-KR" altLang="en-US" sz="2200" spc="-100" dirty="0">
                <a:solidFill>
                  <a:srgbClr val="2B6278"/>
                </a:solidFill>
              </a:rPr>
              <a:t> 메모리</a:t>
            </a:r>
            <a:endParaRPr lang="ko-KR" altLang="en-US" sz="2200" b="0" spc="-100" dirty="0">
              <a:solidFill>
                <a:srgbClr val="2B6278"/>
              </a:solidFill>
            </a:endParaRPr>
          </a:p>
          <a:p>
            <a:pPr marL="542925" lvl="1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ko-KR" altLang="en-US" sz="1800" b="1" spc="-100" dirty="0"/>
              <a:t>대역폭을 높이는 방법</a:t>
            </a:r>
            <a:endParaRPr lang="en-US" altLang="ko-KR" sz="1800" b="1" spc="-100" dirty="0"/>
          </a:p>
          <a:p>
            <a:pPr marL="438150" lvl="1" indent="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rgbClr val="00B0F0"/>
              </a:buClr>
              <a:buNone/>
            </a:pPr>
            <a:r>
              <a:rPr lang="en-US" altLang="ko-KR" spc="-100" dirty="0"/>
              <a:t>① </a:t>
            </a:r>
            <a:r>
              <a:rPr lang="ko-KR" altLang="en-US" spc="-100" dirty="0"/>
              <a:t>메모리의 입출력 포트를 늘리는 방법</a:t>
            </a:r>
            <a:endParaRPr lang="en-US" altLang="ko-KR" spc="-100" dirty="0"/>
          </a:p>
          <a:p>
            <a:pPr marL="438150" lvl="1" indent="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rgbClr val="00B0F0"/>
              </a:buClr>
              <a:buNone/>
            </a:pPr>
            <a:r>
              <a:rPr lang="en-US" altLang="ko-KR" spc="-100" dirty="0"/>
              <a:t>② </a:t>
            </a:r>
            <a:r>
              <a:rPr lang="ko-KR" altLang="en-US" spc="-100" dirty="0"/>
              <a:t>메모리 자체의 </a:t>
            </a:r>
            <a:r>
              <a:rPr lang="ko-KR" altLang="en-US" spc="-100" dirty="0" err="1"/>
              <a:t>클록을</a:t>
            </a:r>
            <a:r>
              <a:rPr lang="ko-KR" altLang="en-US" spc="-100" dirty="0"/>
              <a:t> 높이는 방법</a:t>
            </a:r>
            <a:endParaRPr lang="en-US" altLang="ko-KR" spc="-100" dirty="0"/>
          </a:p>
          <a:p>
            <a:pPr marL="438150" lvl="1" indent="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rgbClr val="00B0F0"/>
              </a:buClr>
              <a:buNone/>
            </a:pPr>
            <a:r>
              <a:rPr lang="en-US" altLang="ko-KR" spc="-100" dirty="0"/>
              <a:t>③ </a:t>
            </a:r>
            <a:r>
              <a:rPr lang="ko-KR" altLang="en-US" spc="-100" dirty="0"/>
              <a:t>메모리를 병렬화하여 액세스하는 </a:t>
            </a:r>
            <a:r>
              <a:rPr lang="ko-KR" altLang="en-US" b="1" spc="-100" dirty="0" err="1">
                <a:solidFill>
                  <a:srgbClr val="00B0F0"/>
                </a:solidFill>
              </a:rPr>
              <a:t>인터리빙</a:t>
            </a:r>
            <a:r>
              <a:rPr lang="en-US" altLang="ko-KR" spc="-100" dirty="0"/>
              <a:t>(interleaving) </a:t>
            </a:r>
            <a:r>
              <a:rPr lang="ko-KR" altLang="en-US" spc="-100" dirty="0"/>
              <a:t>방법</a:t>
            </a:r>
            <a:endParaRPr lang="en-US" altLang="ko-KR" spc="-100" dirty="0"/>
          </a:p>
          <a:p>
            <a:pPr marL="542925" lvl="1" indent="-285750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ko-KR" altLang="en-US" sz="1800" b="1" spc="-100" dirty="0"/>
              <a:t>메모리 </a:t>
            </a:r>
            <a:r>
              <a:rPr lang="ko-KR" altLang="en-US" sz="1800" b="1" spc="-100" dirty="0" err="1"/>
              <a:t>인터리빙</a:t>
            </a:r>
            <a:endParaRPr lang="en-US" altLang="ko-KR" sz="1800" b="1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70" dirty="0"/>
              <a:t>메모리의 각 모듈에 연속된 주소를 지정하고 이를 순차적으로 읽는 파이프라인 개념을 기반으로 한다</a:t>
            </a:r>
            <a:r>
              <a:rPr lang="en-US" altLang="ko-KR" spc="-170" dirty="0"/>
              <a:t>.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grpSp>
        <p:nvGrpSpPr>
          <p:cNvPr id="7" name="그룹 6"/>
          <p:cNvGrpSpPr/>
          <p:nvPr/>
        </p:nvGrpSpPr>
        <p:grpSpPr>
          <a:xfrm>
            <a:off x="201984" y="731957"/>
            <a:ext cx="341760" cy="430887"/>
            <a:chOff x="1454125" y="2542102"/>
            <a:chExt cx="341760" cy="430887"/>
          </a:xfrm>
        </p:grpSpPr>
        <p:sp>
          <p:nvSpPr>
            <p:cNvPr id="8" name="TextBox 7"/>
            <p:cNvSpPr txBox="1"/>
            <p:nvPr/>
          </p:nvSpPr>
          <p:spPr>
            <a:xfrm>
              <a:off x="1475656" y="2596842"/>
              <a:ext cx="288032" cy="340519"/>
            </a:xfrm>
            <a:prstGeom prst="roundRect">
              <a:avLst/>
            </a:prstGeom>
            <a:solidFill>
              <a:srgbClr val="2B6278"/>
            </a:solidFill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54125" y="2542102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ko-KR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616" y="3573016"/>
            <a:ext cx="521208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407696" y="4221088"/>
            <a:ext cx="241277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ABR : Address Buffer Register</a:t>
            </a:r>
          </a:p>
          <a:p>
            <a:r>
              <a:rPr lang="en-US" altLang="ko-KR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DBR : Data Buffer Register</a:t>
            </a:r>
            <a:endParaRPr lang="ko-KR" altLang="en-US" sz="15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34333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  </a:t>
            </a:r>
            <a:r>
              <a:rPr lang="ko-KR" altLang="en-US" dirty="0"/>
              <a:t>최신 기억 장치 기술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447675" lvl="1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ko-KR" altLang="en-US" sz="1800" b="1" spc="-100" dirty="0" err="1"/>
              <a:t>인터리빙</a:t>
            </a:r>
            <a:r>
              <a:rPr lang="ko-KR" altLang="en-US" sz="1800" b="1" spc="-100" dirty="0"/>
              <a:t> 개념</a:t>
            </a:r>
          </a:p>
          <a:p>
            <a:pPr marL="542925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 err="1"/>
              <a:t>인터리빙은</a:t>
            </a:r>
            <a:r>
              <a:rPr lang="ko-KR" altLang="en-US" spc="-100" dirty="0"/>
              <a:t> 액세스 시간이 감소되어 대역폭이 늘어나는 효과를 얻는다</a:t>
            </a:r>
            <a:r>
              <a:rPr lang="en-US" altLang="ko-KR" spc="-100" dirty="0"/>
              <a:t>.</a:t>
            </a:r>
          </a:p>
          <a:p>
            <a:pPr marL="542925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메모리 </a:t>
            </a:r>
            <a:r>
              <a:rPr lang="ko-KR" altLang="en-US" spc="-100" dirty="0" err="1"/>
              <a:t>인터리빙은</a:t>
            </a:r>
            <a:r>
              <a:rPr lang="ko-KR" altLang="en-US" spc="-100" dirty="0"/>
              <a:t> 블록 단위 전송이 가능하므로 </a:t>
            </a:r>
            <a:r>
              <a:rPr lang="en-US" altLang="ko-KR" spc="-100" dirty="0"/>
              <a:t>DMA(Direct Memory Access)</a:t>
            </a:r>
            <a:r>
              <a:rPr lang="ko-KR" altLang="en-US" spc="-100" dirty="0"/>
              <a:t>에서 많이 사용한다</a:t>
            </a:r>
            <a:r>
              <a:rPr lang="en-US" altLang="ko-KR" spc="-100" dirty="0"/>
              <a:t>.</a:t>
            </a:r>
            <a:endParaRPr lang="ko-KR" altLang="en-US" spc="-100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060848"/>
            <a:ext cx="5783580" cy="2797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70967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  </a:t>
            </a:r>
            <a:r>
              <a:rPr lang="ko-KR" altLang="en-US" dirty="0"/>
              <a:t>최신 기억 장치 기술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447675" lvl="1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ko-KR" altLang="en-US" sz="1800" b="1" spc="-100" dirty="0" err="1"/>
              <a:t>인터리빙</a:t>
            </a:r>
            <a:r>
              <a:rPr lang="ko-KR" altLang="en-US" sz="1800" b="1" spc="-100" dirty="0"/>
              <a:t> 메모리의 대역폭</a:t>
            </a:r>
          </a:p>
          <a:p>
            <a:pPr marL="542925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메모리 모듈이 동기화되어 병렬 액세스가 가능하도록 하기 위해 </a:t>
            </a:r>
            <a:r>
              <a:rPr lang="ko-KR" altLang="en-US" spc="-100" dirty="0" err="1"/>
              <a:t>주기억</a:t>
            </a:r>
            <a:r>
              <a:rPr lang="ko-KR" altLang="en-US" spc="-100" dirty="0"/>
              <a:t> 장치의 버스는 각 모듈 간에 시분할하여 동작한다</a:t>
            </a:r>
            <a:r>
              <a:rPr lang="en-US" altLang="ko-KR" spc="-100" dirty="0"/>
              <a:t>.</a:t>
            </a:r>
          </a:p>
          <a:p>
            <a:pPr marL="542925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 err="1"/>
              <a:t>인터리빙으로</a:t>
            </a:r>
            <a:r>
              <a:rPr lang="ko-KR" altLang="en-US" spc="-100" dirty="0"/>
              <a:t> 얻어지는 대역폭 향상은 연속적인 메모리 주소에 저장된 정보에 접근하는 경우에만 얻을 수 있다</a:t>
            </a:r>
            <a:r>
              <a:rPr lang="en-US" altLang="ko-KR" spc="-100" dirty="0"/>
              <a:t>.</a:t>
            </a:r>
          </a:p>
          <a:p>
            <a:pPr marL="542925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ko-KR" altLang="en-US" spc="-100" dirty="0"/>
          </a:p>
        </p:txBody>
      </p:sp>
      <p:sp>
        <p:nvSpPr>
          <p:cNvPr id="2" name="직사각형 1"/>
          <p:cNvSpPr/>
          <p:nvPr/>
        </p:nvSpPr>
        <p:spPr>
          <a:xfrm>
            <a:off x="1691680" y="2442374"/>
            <a:ext cx="5022304" cy="33855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6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인터리빙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메모리의 대역폭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 모듈의 대역폭 </a:t>
            </a: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×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모듈 수</a:t>
            </a:r>
          </a:p>
        </p:txBody>
      </p:sp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899" y="3140968"/>
            <a:ext cx="5777865" cy="3474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08908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  </a:t>
            </a:r>
            <a:r>
              <a:rPr lang="ko-KR" altLang="en-US" dirty="0"/>
              <a:t>최신 기억 장치 기술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447675" lvl="1" indent="-34290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ko-KR" altLang="en-US" sz="2000" b="1" spc="-100" dirty="0"/>
              <a:t>상위 </a:t>
            </a:r>
            <a:r>
              <a:rPr lang="ko-KR" altLang="en-US" sz="2000" b="1" spc="-100" dirty="0" err="1"/>
              <a:t>인터리빙</a:t>
            </a:r>
            <a:endParaRPr lang="en-US" altLang="ko-KR" sz="2000" b="1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 err="1"/>
              <a:t>주기억</a:t>
            </a:r>
            <a:r>
              <a:rPr lang="ko-KR" altLang="en-US" spc="-100" dirty="0"/>
              <a:t> 장치의 주소 영역을 모듈과 모듈 내 위치를 나타내도록 한다</a:t>
            </a:r>
            <a:r>
              <a:rPr lang="en-US" altLang="ko-KR" spc="-100" dirty="0"/>
              <a:t>.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 err="1"/>
              <a:t>주기억</a:t>
            </a:r>
            <a:r>
              <a:rPr lang="ko-KR" altLang="en-US" spc="-100" dirty="0"/>
              <a:t> 장치의 주소 공간을 </a:t>
            </a:r>
            <a:r>
              <a:rPr lang="en-US" altLang="ko-KR" spc="-100" dirty="0"/>
              <a:t>4K</a:t>
            </a:r>
            <a:r>
              <a:rPr lang="ko-KR" altLang="en-US" spc="-100" dirty="0"/>
              <a:t>이면 </a:t>
            </a:r>
            <a:r>
              <a:rPr lang="ko-KR" altLang="en-US" spc="-100" dirty="0" err="1"/>
              <a:t>주기억</a:t>
            </a:r>
            <a:r>
              <a:rPr lang="ko-KR" altLang="en-US" spc="-100" dirty="0"/>
              <a:t> 장치의 주소는 </a:t>
            </a:r>
            <a:r>
              <a:rPr lang="en-US" altLang="ko-KR" spc="-100" dirty="0"/>
              <a:t>12</a:t>
            </a:r>
            <a:r>
              <a:rPr lang="ko-KR" altLang="en-US" spc="-100" dirty="0"/>
              <a:t>비트</a:t>
            </a:r>
            <a:r>
              <a:rPr lang="en-US" altLang="ko-KR" spc="-100" dirty="0"/>
              <a:t>(</a:t>
            </a:r>
            <a:r>
              <a:rPr lang="en-US" altLang="ko-KR" i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ko-KR" spc="-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altLang="ko-KR" spc="-100" dirty="0"/>
              <a:t>~</a:t>
            </a:r>
            <a:r>
              <a:rPr lang="en-US" altLang="ko-KR" i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ko-KR" spc="-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pc="-100" dirty="0"/>
              <a:t>)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모듈 개수가 </a:t>
            </a:r>
            <a:r>
              <a:rPr lang="en-US" altLang="ko-KR" spc="-100" dirty="0"/>
              <a:t>4</a:t>
            </a:r>
            <a:r>
              <a:rPr lang="ko-KR" altLang="en-US" spc="-100" dirty="0"/>
              <a:t>개면 모듈 선택에 </a:t>
            </a:r>
            <a:r>
              <a:rPr lang="en-US" altLang="ko-KR" spc="-100" dirty="0"/>
              <a:t>2</a:t>
            </a:r>
            <a:r>
              <a:rPr lang="ko-KR" altLang="en-US" spc="-100" dirty="0"/>
              <a:t>비트</a:t>
            </a:r>
            <a:r>
              <a:rPr lang="en-US" altLang="ko-KR" spc="-100" dirty="0"/>
              <a:t> (</a:t>
            </a:r>
            <a:r>
              <a:rPr lang="en-US" altLang="ko-KR" i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ko-KR" spc="-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altLang="ko-KR" spc="-100" dirty="0"/>
              <a:t>~</a:t>
            </a:r>
            <a:r>
              <a:rPr lang="en-US" altLang="ko-KR" i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ko-KR" spc="-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ko-KR" spc="-100" dirty="0"/>
              <a:t>)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pc="-100" dirty="0"/>
              <a:t>10</a:t>
            </a:r>
            <a:r>
              <a:rPr lang="ko-KR" altLang="en-US" spc="-100" dirty="0"/>
              <a:t>비트</a:t>
            </a:r>
            <a:r>
              <a:rPr lang="en-US" altLang="ko-KR" spc="-100" dirty="0"/>
              <a:t>(=12-2, </a:t>
            </a:r>
            <a:r>
              <a:rPr lang="en-US" altLang="ko-KR" i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ko-KR" spc="-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altLang="ko-KR" spc="-100" dirty="0"/>
              <a:t>~</a:t>
            </a:r>
            <a:r>
              <a:rPr lang="en-US" altLang="ko-KR" i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ko-KR" spc="-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pc="-100" dirty="0"/>
              <a:t>)</a:t>
            </a:r>
            <a:r>
              <a:rPr lang="ko-KR" altLang="en-US" spc="-100" dirty="0"/>
              <a:t>는 모듈 내 주소를 나타내도록 구성할 수 있다</a:t>
            </a:r>
            <a:r>
              <a:rPr lang="en-US" altLang="ko-KR" spc="-100" dirty="0"/>
              <a:t>.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636912"/>
            <a:ext cx="5180076" cy="394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19072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  </a:t>
            </a:r>
            <a:r>
              <a:rPr lang="ko-KR" altLang="en-US" dirty="0"/>
              <a:t>최신 기억 장치 기술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628650" lvl="1" indent="-34290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ko-KR" altLang="en-US" sz="1800" b="1" spc="-100" dirty="0"/>
              <a:t>상위 </a:t>
            </a:r>
            <a:r>
              <a:rPr lang="ko-KR" altLang="en-US" sz="1800" b="1" spc="-100" dirty="0" err="1"/>
              <a:t>인터리빙</a:t>
            </a:r>
            <a:r>
              <a:rPr lang="ko-KR" altLang="en-US" sz="1800" b="1" spc="-100" dirty="0"/>
              <a:t> 주소 할당</a:t>
            </a:r>
            <a:endParaRPr lang="en-US" altLang="ko-KR" sz="1800" b="1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 err="1"/>
              <a:t>주기억</a:t>
            </a:r>
            <a:r>
              <a:rPr lang="ko-KR" altLang="en-US" spc="-100" dirty="0"/>
              <a:t> 장치의 주소는 첫 번째 모듈 내의 모든 기억 장소에 순차적으로 주소가 지정된 후</a:t>
            </a:r>
            <a:r>
              <a:rPr lang="en-US" altLang="ko-KR" spc="-100" dirty="0"/>
              <a:t>,</a:t>
            </a:r>
            <a:r>
              <a:rPr lang="ko-KR" altLang="en-US" spc="-100" dirty="0"/>
              <a:t> 두 번째 모듈의 처음 위치부터 이어서 주소가 지정되는 방식이다</a:t>
            </a:r>
            <a:r>
              <a:rPr lang="en-US" altLang="ko-KR" spc="-100" dirty="0"/>
              <a:t>.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명령어와 데이터를 독립적으로 기억 모듈에 저장하는 다중 프로그래밍에서 효과적이다</a:t>
            </a:r>
            <a:r>
              <a:rPr lang="en-US" altLang="ko-KR" spc="-100" dirty="0"/>
              <a:t>.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오류 발생 시 주소 공간의 일부만 영향을 미친다</a:t>
            </a:r>
            <a:r>
              <a:rPr lang="en-US" altLang="ko-KR" spc="-100" dirty="0"/>
              <a:t>.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26" y="2708919"/>
            <a:ext cx="7520940" cy="2143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82355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  </a:t>
            </a:r>
            <a:r>
              <a:rPr lang="ko-KR" altLang="en-US" dirty="0"/>
              <a:t>최신 기억 장치 기술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447675" lvl="1" indent="-34290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ko-KR" altLang="en-US" sz="2000" b="1" spc="-100" dirty="0"/>
              <a:t>하위 </a:t>
            </a:r>
            <a:r>
              <a:rPr lang="ko-KR" altLang="en-US" sz="2000" b="1" spc="-100" dirty="0" err="1"/>
              <a:t>인터리빙</a:t>
            </a:r>
            <a:endParaRPr lang="en-US" altLang="ko-KR" sz="2000" b="1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 err="1"/>
              <a:t>주기억</a:t>
            </a:r>
            <a:r>
              <a:rPr lang="ko-KR" altLang="en-US" spc="-100" dirty="0"/>
              <a:t> 장치의 주소 영역을 모듈과 모듈 내 위치를 나타내도록 한다</a:t>
            </a:r>
            <a:r>
              <a:rPr lang="en-US" altLang="ko-KR" spc="-100" dirty="0"/>
              <a:t>.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 err="1"/>
              <a:t>주기억</a:t>
            </a:r>
            <a:r>
              <a:rPr lang="ko-KR" altLang="en-US" spc="-100" dirty="0"/>
              <a:t> 장치의 주소 공간을 </a:t>
            </a:r>
            <a:r>
              <a:rPr lang="en-US" altLang="ko-KR" spc="-100" dirty="0"/>
              <a:t>4K</a:t>
            </a:r>
            <a:r>
              <a:rPr lang="ko-KR" altLang="en-US" spc="-100" dirty="0"/>
              <a:t>이면 </a:t>
            </a:r>
            <a:r>
              <a:rPr lang="ko-KR" altLang="en-US" spc="-100" dirty="0" err="1"/>
              <a:t>주기억</a:t>
            </a:r>
            <a:r>
              <a:rPr lang="ko-KR" altLang="en-US" spc="-100" dirty="0"/>
              <a:t> 장치의 주소는 </a:t>
            </a:r>
            <a:r>
              <a:rPr lang="en-US" altLang="ko-KR" spc="-100" dirty="0"/>
              <a:t>12</a:t>
            </a:r>
            <a:r>
              <a:rPr lang="ko-KR" altLang="en-US" spc="-100" dirty="0"/>
              <a:t>비트</a:t>
            </a:r>
            <a:r>
              <a:rPr lang="en-US" altLang="ko-KR" spc="-100" dirty="0"/>
              <a:t>(</a:t>
            </a:r>
            <a:r>
              <a:rPr lang="en-US" altLang="ko-KR" i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ko-KR" spc="-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altLang="ko-KR" spc="-100" dirty="0"/>
              <a:t>~</a:t>
            </a:r>
            <a:r>
              <a:rPr lang="en-US" altLang="ko-KR" i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ko-KR" spc="-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pc="-100" dirty="0"/>
              <a:t>)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모듈 개수가 </a:t>
            </a:r>
            <a:r>
              <a:rPr lang="en-US" altLang="ko-KR" spc="-100" dirty="0"/>
              <a:t>4</a:t>
            </a:r>
            <a:r>
              <a:rPr lang="ko-KR" altLang="en-US" spc="-100" dirty="0"/>
              <a:t>개면 모듈 선택에 </a:t>
            </a:r>
            <a:r>
              <a:rPr lang="en-US" altLang="ko-KR" spc="-100" dirty="0"/>
              <a:t>2</a:t>
            </a:r>
            <a:r>
              <a:rPr lang="ko-KR" altLang="en-US" spc="-100" dirty="0"/>
              <a:t>비트</a:t>
            </a:r>
            <a:r>
              <a:rPr lang="en-US" altLang="ko-KR" spc="-100" dirty="0"/>
              <a:t> (</a:t>
            </a:r>
            <a:r>
              <a:rPr lang="en-US" altLang="ko-KR" i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ko-KR" spc="-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pc="-100" dirty="0"/>
              <a:t>~</a:t>
            </a:r>
            <a:r>
              <a:rPr lang="en-US" altLang="ko-KR" i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ko-KR" spc="-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ko-KR" spc="-100" dirty="0"/>
              <a:t>)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pc="-100" dirty="0"/>
              <a:t>10</a:t>
            </a:r>
            <a:r>
              <a:rPr lang="ko-KR" altLang="en-US" spc="-100" dirty="0"/>
              <a:t>비트</a:t>
            </a:r>
            <a:r>
              <a:rPr lang="en-US" altLang="ko-KR" spc="-100" dirty="0"/>
              <a:t>(=12-2, </a:t>
            </a:r>
            <a:r>
              <a:rPr lang="en-US" altLang="ko-KR" i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ko-KR" spc="-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altLang="ko-KR" spc="-100" dirty="0"/>
              <a:t>~</a:t>
            </a:r>
            <a:r>
              <a:rPr lang="en-US" altLang="ko-KR" i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ko-KR" spc="-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ko-KR" spc="-100" dirty="0"/>
              <a:t>)</a:t>
            </a:r>
            <a:r>
              <a:rPr lang="ko-KR" altLang="en-US" spc="-100" dirty="0"/>
              <a:t>는 모듈 내 주소를 나타내도록 구성할 수 있다</a:t>
            </a:r>
            <a:r>
              <a:rPr lang="en-US" altLang="ko-KR" spc="-100" dirty="0"/>
              <a:t>.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189" y="2708920"/>
            <a:ext cx="5170646" cy="3932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28213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  </a:t>
            </a:r>
            <a:r>
              <a:rPr lang="ko-KR" altLang="en-US" dirty="0"/>
              <a:t>최신 기억 장치 기술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628650" lvl="1" indent="-34290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ko-KR" altLang="en-US" sz="1800" b="1" spc="-100" dirty="0"/>
              <a:t>하위 </a:t>
            </a:r>
            <a:r>
              <a:rPr lang="ko-KR" altLang="en-US" sz="1800" b="1" spc="-100" dirty="0" err="1"/>
              <a:t>인터리빙</a:t>
            </a:r>
            <a:r>
              <a:rPr lang="ko-KR" altLang="en-US" sz="1800" b="1" spc="-100" dirty="0"/>
              <a:t> 주소 할당</a:t>
            </a:r>
            <a:endParaRPr lang="en-US" altLang="ko-KR" sz="1800" b="1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 err="1"/>
              <a:t>주기억</a:t>
            </a:r>
            <a:r>
              <a:rPr lang="ko-KR" altLang="en-US" spc="-100" dirty="0"/>
              <a:t> 장치의 주소는 모든 모듈의 첫 번째 기억 장소에 순서대로 연속된 주소가 지정된 후 다시 첫 번째 모듈로 돌아와서 두 번째 기억 장소에 그 다음 주소가 지정된다</a:t>
            </a:r>
            <a:r>
              <a:rPr lang="en-US" altLang="ko-KR" spc="-100" dirty="0"/>
              <a:t>.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연속된 주소가 연속된 모듈에 따라 다수의 모듈이 동시에 동작하므로 액세스 속도가 향상된다</a:t>
            </a:r>
            <a:r>
              <a:rPr lang="en-US" altLang="ko-KR" spc="-100" dirty="0"/>
              <a:t>.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확장이 어렵고 어느 한 모듈의 오류 시 기억 장치 전체에 영향을 미친다는 단점이 있다</a:t>
            </a:r>
            <a:r>
              <a:rPr lang="en-US" altLang="ko-KR" spc="-100" dirty="0"/>
              <a:t>.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780928"/>
            <a:ext cx="7497604" cy="2116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3140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캐시 기억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504825" lvl="1" indent="-342900">
              <a:lnSpc>
                <a:spcPct val="110000"/>
              </a:lnSpc>
              <a:spcAft>
                <a:spcPts val="6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ko-KR" altLang="en-US" sz="1800" b="1" spc="-100" dirty="0"/>
              <a:t>직접 사상 캐시의 장단점</a:t>
            </a:r>
          </a:p>
        </p:txBody>
      </p:sp>
      <p:graphicFrame>
        <p:nvGraphicFramePr>
          <p:cNvPr id="10" name="Group 28"/>
          <p:cNvGraphicFramePr>
            <a:graphicFrameLocks noGrp="1"/>
          </p:cNvGraphicFramePr>
          <p:nvPr/>
        </p:nvGraphicFramePr>
        <p:xfrm>
          <a:off x="611560" y="1196752"/>
          <a:ext cx="8208912" cy="1944216"/>
        </p:xfrm>
        <a:graphic>
          <a:graphicData uri="http://schemas.openxmlformats.org/drawingml/2006/table">
            <a:tbl>
              <a:tblPr/>
              <a:tblGrid>
                <a:gridCol w="1296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27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497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9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ko-KR" altLang="en-US" sz="1700" kern="12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장점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89F5D">
                        <a:alpha val="7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700" kern="12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하드웨어가 간단하고</a:t>
                      </a:r>
                      <a:r>
                        <a:rPr lang="en-US" altLang="ko-KR" sz="1700" kern="12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700" kern="12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구현 비용이 적게 든다</a:t>
                      </a:r>
                      <a:r>
                        <a:rPr lang="en-US" altLang="ko-KR" sz="1700" kern="12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700" kern="1200" spc="-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78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5F0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924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9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ko-KR" altLang="en-US" sz="1700" kern="12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단점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89F5D">
                        <a:alpha val="7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700" kern="12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각 </a:t>
                      </a:r>
                      <a:r>
                        <a:rPr lang="ko-KR" altLang="en-US" sz="1700" kern="1200" spc="-1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주기억</a:t>
                      </a:r>
                      <a:r>
                        <a:rPr lang="ko-KR" altLang="en-US" sz="1700" kern="12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장치 블록이 적재될 수 있는 캐시 라인이 한 개뿐이기 때문에</a:t>
                      </a:r>
                      <a:r>
                        <a:rPr lang="en-US" altLang="ko-KR" sz="1700" kern="12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700" kern="12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그 라인을 공유하는 다른 볼록이 적재되는 경우에는 반복적으로 미스되어 </a:t>
                      </a:r>
                      <a:r>
                        <a:rPr lang="ko-KR" altLang="en-US" sz="1700" kern="1200" spc="-1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히트율이</a:t>
                      </a:r>
                      <a:r>
                        <a:rPr lang="ko-KR" altLang="en-US" sz="1700" kern="12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떨어짐</a:t>
                      </a:r>
                      <a:r>
                        <a:rPr lang="en-US" altLang="ko-KR" sz="1700" kern="12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(swap-out)</a:t>
                      </a:r>
                      <a:endParaRPr lang="ko-KR" altLang="en-US" sz="1700" kern="1200" spc="-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78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5F0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31693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  </a:t>
            </a:r>
            <a:r>
              <a:rPr lang="ko-KR" altLang="en-US" dirty="0"/>
              <a:t>최신 기억 장치 기술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447675" lvl="1" indent="-34290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ko-KR" altLang="en-US" sz="2000" b="1" spc="-100" dirty="0"/>
              <a:t>혼합 </a:t>
            </a:r>
            <a:r>
              <a:rPr lang="ko-KR" altLang="en-US" sz="2000" b="1" spc="-100" dirty="0" err="1"/>
              <a:t>인터리빙</a:t>
            </a:r>
            <a:endParaRPr lang="en-US" altLang="ko-KR" sz="2000" b="1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두 방식을 혼합한 방식으로 전체 모듈을 그룹으로 나누고 각 그룹 내 모듈 간에 </a:t>
            </a:r>
            <a:r>
              <a:rPr lang="ko-KR" altLang="en-US" spc="-100" dirty="0" err="1"/>
              <a:t>인터리빙을</a:t>
            </a:r>
            <a:r>
              <a:rPr lang="ko-KR" altLang="en-US" spc="-100" dirty="0"/>
              <a:t> 한다</a:t>
            </a:r>
            <a:r>
              <a:rPr lang="en-US" altLang="ko-KR" spc="-100" dirty="0"/>
              <a:t>.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기억 모듈로 이루어지는 그룹을 기억 장치 뱅크</a:t>
            </a:r>
            <a:r>
              <a:rPr lang="en-US" altLang="ko-KR" spc="-100" dirty="0"/>
              <a:t>(memory bank)</a:t>
            </a:r>
            <a:r>
              <a:rPr lang="ko-KR" altLang="en-US" spc="-100" dirty="0"/>
              <a:t>라고 한다</a:t>
            </a:r>
            <a:r>
              <a:rPr lang="en-US" altLang="ko-KR" spc="-100" dirty="0"/>
              <a:t>.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 err="1"/>
              <a:t>주기억</a:t>
            </a:r>
            <a:r>
              <a:rPr lang="ko-KR" altLang="en-US" spc="-100" dirty="0"/>
              <a:t> 장치의 주소는 상위 비트들은 뱅크를 지정하고</a:t>
            </a:r>
            <a:r>
              <a:rPr lang="en-US" altLang="ko-KR" spc="-100" dirty="0"/>
              <a:t>, </a:t>
            </a:r>
            <a:r>
              <a:rPr lang="ko-KR" altLang="en-US" spc="-100" dirty="0"/>
              <a:t>하위 비트는 뱅크 내의 모듈을 선택하는 데 사용하며</a:t>
            </a:r>
            <a:r>
              <a:rPr lang="en-US" altLang="ko-KR" spc="-100" dirty="0"/>
              <a:t>, </a:t>
            </a:r>
            <a:r>
              <a:rPr lang="ko-KR" altLang="en-US" spc="-100" dirty="0"/>
              <a:t>중간 비트들은 뱅크 내의 모듈에 대한 기억 장소 주소 지정을 한다</a:t>
            </a:r>
            <a:r>
              <a:rPr lang="en-US" altLang="ko-KR" spc="-100" dirty="0"/>
              <a:t>.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79" y="2688421"/>
            <a:ext cx="4869085" cy="4089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30404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  </a:t>
            </a:r>
            <a:r>
              <a:rPr lang="ko-KR" altLang="en-US" dirty="0"/>
              <a:t>최신 기억 장치 기술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628650" lvl="1" indent="-34290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ko-KR" altLang="en-US" sz="1800" b="1" spc="-100" dirty="0"/>
              <a:t>혼합 </a:t>
            </a:r>
            <a:r>
              <a:rPr lang="ko-KR" altLang="en-US" sz="1800" b="1" spc="-100" dirty="0" err="1"/>
              <a:t>인터리빙</a:t>
            </a:r>
            <a:r>
              <a:rPr lang="ko-KR" altLang="en-US" sz="1800" b="1" spc="-100" dirty="0"/>
              <a:t> 주소 할당</a:t>
            </a:r>
            <a:endParaRPr lang="en-US" altLang="ko-KR" sz="1800" b="1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상위 </a:t>
            </a:r>
            <a:r>
              <a:rPr lang="ko-KR" altLang="en-US" spc="-100" dirty="0" err="1"/>
              <a:t>인터리빙</a:t>
            </a:r>
            <a:r>
              <a:rPr lang="ko-KR" altLang="en-US" spc="-100" dirty="0"/>
              <a:t> 방식을 이용하여 전체 모듈을 뱅크 </a:t>
            </a:r>
            <a:r>
              <a:rPr lang="en-US" altLang="ko-KR" spc="-100" dirty="0"/>
              <a:t>2</a:t>
            </a:r>
            <a:r>
              <a:rPr lang="ko-KR" altLang="en-US" spc="-100" dirty="0"/>
              <a:t>개로 나눈다</a:t>
            </a:r>
            <a:r>
              <a:rPr lang="en-US" altLang="ko-KR" spc="-100" dirty="0"/>
              <a:t>. </a:t>
            </a:r>
            <a:r>
              <a:rPr lang="en-US" altLang="ko-KR" i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ko-KR" spc="-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ko-KR" altLang="en-US" spc="-100" dirty="0"/>
              <a:t>에 의해 </a:t>
            </a:r>
            <a:r>
              <a:rPr lang="en-US" altLang="ko-KR" spc="-100" dirty="0"/>
              <a:t>0</a:t>
            </a:r>
            <a:r>
              <a:rPr lang="ko-KR" altLang="en-US" spc="-100" dirty="0"/>
              <a:t>번지부터 </a:t>
            </a:r>
            <a:r>
              <a:rPr lang="en-US" altLang="ko-KR" spc="-100" dirty="0"/>
              <a:t>2047</a:t>
            </a:r>
            <a:r>
              <a:rPr lang="ko-KR" altLang="en-US" spc="-100" dirty="0"/>
              <a:t>번지까지를 뱅크</a:t>
            </a:r>
            <a:r>
              <a:rPr lang="en-US" altLang="ko-KR" spc="-100" dirty="0"/>
              <a:t>0, 2048</a:t>
            </a:r>
            <a:r>
              <a:rPr lang="ko-KR" altLang="en-US" spc="-100" dirty="0"/>
              <a:t>번지부터 </a:t>
            </a:r>
            <a:r>
              <a:rPr lang="en-US" altLang="ko-KR" spc="-100" dirty="0"/>
              <a:t>4095</a:t>
            </a:r>
            <a:r>
              <a:rPr lang="ko-KR" altLang="en-US" spc="-100" dirty="0"/>
              <a:t>번지까지를 뱅크</a:t>
            </a:r>
            <a:r>
              <a:rPr lang="en-US" altLang="ko-KR" spc="-100" dirty="0"/>
              <a:t>1</a:t>
            </a:r>
            <a:r>
              <a:rPr lang="ko-KR" altLang="en-US" spc="-100" dirty="0"/>
              <a:t>로 지정한다</a:t>
            </a:r>
            <a:r>
              <a:rPr lang="en-US" altLang="ko-KR" spc="-100" dirty="0"/>
              <a:t>.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모듈 선택을 위하여 하위 </a:t>
            </a:r>
            <a:r>
              <a:rPr lang="ko-KR" altLang="en-US" spc="-100" dirty="0" err="1"/>
              <a:t>인터리빙</a:t>
            </a:r>
            <a:r>
              <a:rPr lang="ko-KR" altLang="en-US" spc="-100" dirty="0"/>
              <a:t> 방식으로 </a:t>
            </a:r>
            <a:r>
              <a:rPr lang="en-US" altLang="ko-KR" i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ko-KR" spc="-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ko-KR" altLang="en-US" spc="-100" dirty="0"/>
              <a:t>을 이용한다</a:t>
            </a:r>
            <a:r>
              <a:rPr lang="en-US" altLang="ko-KR" spc="-100" dirty="0"/>
              <a:t>.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i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ko-KR" spc="-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en-US" altLang="ko-KR" spc="-100" dirty="0"/>
              <a:t>~</a:t>
            </a:r>
            <a:r>
              <a:rPr lang="en-US" altLang="ko-KR" i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en-US" altLang="ko-KR" spc="-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ko-KR" altLang="en-US" spc="-100" dirty="0"/>
              <a:t>을 이용하여 주소를 지정한다</a:t>
            </a:r>
            <a:r>
              <a:rPr lang="en-US" altLang="ko-KR" spc="-100" dirty="0"/>
              <a:t>.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780928"/>
            <a:ext cx="7534275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60684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  </a:t>
            </a:r>
            <a:r>
              <a:rPr lang="ko-KR" altLang="en-US" dirty="0"/>
              <a:t>최신 기억 장치 기술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sz="2200" spc="-100" dirty="0">
                <a:solidFill>
                  <a:srgbClr val="2B6278"/>
                </a:solidFill>
              </a:rPr>
              <a:t>     플래시 메모리</a:t>
            </a:r>
            <a:endParaRPr lang="ko-KR" altLang="en-US" sz="2200" b="0" spc="-100" dirty="0">
              <a:solidFill>
                <a:srgbClr val="2B6278"/>
              </a:solidFill>
            </a:endParaRPr>
          </a:p>
          <a:p>
            <a:pPr marL="542925" lvl="1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ko-KR" altLang="en-US" sz="1800" b="1" spc="-100" dirty="0"/>
              <a:t>플래시 메모리의 셀 구조</a:t>
            </a:r>
            <a:endParaRPr lang="en-US" altLang="ko-KR" sz="1800" b="1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플래시 메모리는 </a:t>
            </a:r>
            <a:r>
              <a:rPr lang="en-US" altLang="ko-KR" spc="-100" dirty="0"/>
              <a:t>FGMOS(Floating Gate MOSFET)</a:t>
            </a:r>
            <a:r>
              <a:rPr lang="ko-KR" altLang="en-US" spc="-100" dirty="0"/>
              <a:t>라는 특별한 구조의 </a:t>
            </a:r>
            <a:r>
              <a:rPr lang="en-US" altLang="ko-KR" spc="-100" dirty="0"/>
              <a:t>MOSFET</a:t>
            </a:r>
            <a:r>
              <a:rPr lang="ko-KR" altLang="en-US" spc="-100" dirty="0"/>
              <a:t>에 전하</a:t>
            </a:r>
            <a:r>
              <a:rPr lang="en-US" altLang="ko-KR" spc="-100" dirty="0"/>
              <a:t>(electrical charge)</a:t>
            </a:r>
            <a:r>
              <a:rPr lang="ko-KR" altLang="en-US" spc="-100" dirty="0"/>
              <a:t>를 축적하여 데이터를 기억한다</a:t>
            </a:r>
            <a:r>
              <a:rPr lang="en-US" altLang="ko-KR" spc="-100" dirty="0"/>
              <a:t>.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 err="1"/>
              <a:t>플로팅</a:t>
            </a:r>
            <a:r>
              <a:rPr lang="ko-KR" altLang="en-US" spc="-100" dirty="0"/>
              <a:t> </a:t>
            </a:r>
            <a:r>
              <a:rPr lang="ko-KR" altLang="en-US" spc="-100" dirty="0" err="1"/>
              <a:t>게이트에</a:t>
            </a:r>
            <a:r>
              <a:rPr lang="ko-KR" altLang="en-US" spc="-100" dirty="0"/>
              <a:t> 축적된 전하의 유무에 따라 </a:t>
            </a:r>
            <a:r>
              <a:rPr lang="en-US" altLang="ko-KR" spc="-100" dirty="0"/>
              <a:t>0</a:t>
            </a:r>
            <a:r>
              <a:rPr lang="ko-KR" altLang="en-US" spc="-100" dirty="0"/>
              <a:t>과 </a:t>
            </a:r>
            <a:r>
              <a:rPr lang="en-US" altLang="ko-KR" spc="-100" dirty="0"/>
              <a:t>1</a:t>
            </a:r>
            <a:r>
              <a:rPr lang="ko-KR" altLang="en-US" spc="-100" dirty="0"/>
              <a:t>의 데이터를 저장하며</a:t>
            </a:r>
            <a:r>
              <a:rPr lang="en-US" altLang="ko-KR" spc="-100" dirty="0"/>
              <a:t>, </a:t>
            </a:r>
            <a:r>
              <a:rPr lang="ko-KR" altLang="en-US" spc="-100" dirty="0"/>
              <a:t>축적된 전하는 전원 공급이 없어도 </a:t>
            </a:r>
            <a:r>
              <a:rPr lang="en-US" altLang="ko-KR" spc="-100" dirty="0"/>
              <a:t>5~10</a:t>
            </a:r>
            <a:r>
              <a:rPr lang="ko-KR" altLang="en-US" spc="-100" dirty="0"/>
              <a:t>년 동안 전하를 저장할 수 있다</a:t>
            </a:r>
            <a:r>
              <a:rPr lang="en-US" altLang="ko-KR" spc="-100" dirty="0"/>
              <a:t>.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 err="1"/>
              <a:t>플로팅게이트에</a:t>
            </a:r>
            <a:r>
              <a:rPr lang="ko-KR" altLang="en-US" spc="-100" dirty="0"/>
              <a:t> 저장된 전자가 많으면 논리 </a:t>
            </a:r>
            <a:r>
              <a:rPr lang="en-US" altLang="ko-KR" spc="-100" dirty="0"/>
              <a:t>0</a:t>
            </a:r>
            <a:r>
              <a:rPr lang="ko-KR" altLang="en-US" spc="-100" dirty="0"/>
              <a:t>이 저장되고</a:t>
            </a:r>
            <a:r>
              <a:rPr lang="en-US" altLang="ko-KR" spc="-100" dirty="0"/>
              <a:t>, </a:t>
            </a:r>
            <a:r>
              <a:rPr lang="ko-KR" altLang="en-US" spc="-100" dirty="0"/>
              <a:t>전자가 적거나 없을 경우에는 논리 </a:t>
            </a:r>
            <a:r>
              <a:rPr lang="en-US" altLang="ko-KR" spc="-100" dirty="0"/>
              <a:t>1</a:t>
            </a:r>
            <a:r>
              <a:rPr lang="ko-KR" altLang="en-US" spc="-100" dirty="0"/>
              <a:t>이 저장된다</a:t>
            </a:r>
            <a:r>
              <a:rPr lang="en-US" altLang="ko-KR" spc="-100" dirty="0"/>
              <a:t>. 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grpSp>
        <p:nvGrpSpPr>
          <p:cNvPr id="7" name="그룹 6"/>
          <p:cNvGrpSpPr/>
          <p:nvPr/>
        </p:nvGrpSpPr>
        <p:grpSpPr>
          <a:xfrm>
            <a:off x="201984" y="731957"/>
            <a:ext cx="341760" cy="430887"/>
            <a:chOff x="1454125" y="2542102"/>
            <a:chExt cx="341760" cy="430887"/>
          </a:xfrm>
        </p:grpSpPr>
        <p:sp>
          <p:nvSpPr>
            <p:cNvPr id="8" name="TextBox 7"/>
            <p:cNvSpPr txBox="1"/>
            <p:nvPr/>
          </p:nvSpPr>
          <p:spPr>
            <a:xfrm>
              <a:off x="1475656" y="2596842"/>
              <a:ext cx="288032" cy="340519"/>
            </a:xfrm>
            <a:prstGeom prst="roundRect">
              <a:avLst/>
            </a:prstGeom>
            <a:solidFill>
              <a:srgbClr val="2B6278"/>
            </a:solidFill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54125" y="2542102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ko-KR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573016"/>
            <a:ext cx="3445002" cy="268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05342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  </a:t>
            </a:r>
            <a:r>
              <a:rPr lang="ko-KR" altLang="en-US" dirty="0"/>
              <a:t>최신 기억 장치 기술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542925" lvl="1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ko-KR" altLang="en-US" sz="2000" b="1" spc="-100" dirty="0"/>
              <a:t>쓰기 동작</a:t>
            </a:r>
            <a:endParaRPr lang="en-US" altLang="ko-KR" sz="2000" b="1" spc="-100" dirty="0"/>
          </a:p>
          <a:p>
            <a:pPr marL="628650" lvl="1" indent="-190500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플래시 메모리를 구입했을 때나 지우기 동작 후에는 논리 </a:t>
            </a:r>
            <a:r>
              <a:rPr lang="en-US" altLang="ko-KR" spc="-100" dirty="0"/>
              <a:t>1 </a:t>
            </a:r>
            <a:r>
              <a:rPr lang="ko-KR" altLang="en-US" spc="-100" dirty="0"/>
              <a:t>상태</a:t>
            </a:r>
            <a:r>
              <a:rPr lang="en-US" altLang="ko-KR" spc="-100" dirty="0"/>
              <a:t>(</a:t>
            </a:r>
            <a:r>
              <a:rPr lang="ko-KR" altLang="en-US" spc="-100" dirty="0"/>
              <a:t>전자 없음</a:t>
            </a:r>
            <a:r>
              <a:rPr lang="en-US" altLang="ko-KR" spc="-100" dirty="0"/>
              <a:t>)</a:t>
            </a:r>
            <a:r>
              <a:rPr lang="ko-KR" altLang="en-US" spc="-100" dirty="0"/>
              <a:t>에 있다</a:t>
            </a:r>
            <a:r>
              <a:rPr lang="en-US" altLang="ko-KR" spc="-100" dirty="0"/>
              <a:t>.</a:t>
            </a:r>
          </a:p>
          <a:p>
            <a:pPr marL="628650" lvl="1" indent="-190500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제어 </a:t>
            </a:r>
            <a:r>
              <a:rPr lang="ko-KR" altLang="en-US" spc="-100" dirty="0" err="1"/>
              <a:t>게이트에</a:t>
            </a:r>
            <a:r>
              <a:rPr lang="ko-KR" altLang="en-US" spc="-100" dirty="0"/>
              <a:t> 약 </a:t>
            </a:r>
            <a:r>
              <a:rPr lang="en-US" altLang="ko-KR" spc="-100" dirty="0"/>
              <a:t>12~19V</a:t>
            </a:r>
            <a:r>
              <a:rPr lang="ko-KR" altLang="en-US" spc="-100" dirty="0"/>
              <a:t>의 전압을 인가하면 소스에서 </a:t>
            </a:r>
            <a:r>
              <a:rPr lang="ko-KR" altLang="en-US" spc="-100" dirty="0" err="1"/>
              <a:t>드레인으로</a:t>
            </a:r>
            <a:r>
              <a:rPr lang="ko-KR" altLang="en-US" spc="-100" dirty="0"/>
              <a:t> 흘러가던 전자가 얇은 산화물 층을 뚫고 </a:t>
            </a:r>
            <a:r>
              <a:rPr lang="ko-KR" altLang="en-US" spc="-100" dirty="0" err="1"/>
              <a:t>플로팅</a:t>
            </a:r>
            <a:r>
              <a:rPr lang="ko-KR" altLang="en-US" spc="-100" dirty="0"/>
              <a:t> </a:t>
            </a:r>
            <a:r>
              <a:rPr lang="ko-KR" altLang="en-US" spc="-100" dirty="0" err="1"/>
              <a:t>게이트로</a:t>
            </a:r>
            <a:r>
              <a:rPr lang="ko-KR" altLang="en-US" spc="-100" dirty="0"/>
              <a:t> 끌려 들어가게 된다</a:t>
            </a:r>
            <a:r>
              <a:rPr lang="en-US" altLang="ko-KR" spc="-100" dirty="0"/>
              <a:t>.(NAND </a:t>
            </a:r>
            <a:r>
              <a:rPr lang="ko-KR" altLang="en-US" spc="-100" dirty="0"/>
              <a:t>플래시인 경우 </a:t>
            </a:r>
            <a:r>
              <a:rPr lang="en-US" altLang="ko-KR" spc="-100" dirty="0"/>
              <a:t>tunnel injection, NOR </a:t>
            </a:r>
            <a:r>
              <a:rPr lang="ko-KR" altLang="en-US" spc="-100" dirty="0"/>
              <a:t>플래시인 경우 </a:t>
            </a:r>
            <a:r>
              <a:rPr lang="en-US" altLang="ko-KR" spc="-100" dirty="0"/>
              <a:t>hot-electron injection)</a:t>
            </a:r>
          </a:p>
          <a:p>
            <a:pPr marL="628650" lvl="1" indent="-190500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산화물로 둘러 쌓인 </a:t>
            </a:r>
            <a:r>
              <a:rPr lang="ko-KR" altLang="en-US" spc="-100" dirty="0" err="1"/>
              <a:t>플로팅</a:t>
            </a:r>
            <a:r>
              <a:rPr lang="ko-KR" altLang="en-US" spc="-100" dirty="0"/>
              <a:t> </a:t>
            </a:r>
            <a:r>
              <a:rPr lang="ko-KR" altLang="en-US" spc="-100" dirty="0" err="1"/>
              <a:t>게이트는</a:t>
            </a:r>
            <a:r>
              <a:rPr lang="ko-KR" altLang="en-US" spc="-100" dirty="0"/>
              <a:t> 외부와 차단되어서 </a:t>
            </a:r>
            <a:r>
              <a:rPr lang="ko-KR" altLang="en-US" spc="-100" dirty="0" err="1"/>
              <a:t>플로팅</a:t>
            </a:r>
            <a:r>
              <a:rPr lang="ko-KR" altLang="en-US" spc="-100" dirty="0"/>
              <a:t> </a:t>
            </a:r>
            <a:r>
              <a:rPr lang="ko-KR" altLang="en-US" spc="-100" dirty="0" err="1"/>
              <a:t>게이트에</a:t>
            </a:r>
            <a:r>
              <a:rPr lang="ko-KR" altLang="en-US" spc="-100" dirty="0"/>
              <a:t> 들어온 전자는 큰 전기장의 영향을 받지 않는 이상 외부로 빠져 나갈 수 없다</a:t>
            </a:r>
            <a:r>
              <a:rPr lang="en-US" altLang="ko-KR" spc="-100" dirty="0"/>
              <a:t>.</a:t>
            </a:r>
          </a:p>
          <a:p>
            <a:pPr marL="628650" lvl="1" indent="-190500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 err="1"/>
              <a:t>플로팅</a:t>
            </a:r>
            <a:r>
              <a:rPr lang="ko-KR" altLang="en-US" spc="-100" dirty="0"/>
              <a:t> </a:t>
            </a:r>
            <a:r>
              <a:rPr lang="ko-KR" altLang="en-US" spc="-100" dirty="0" err="1"/>
              <a:t>게이트로</a:t>
            </a:r>
            <a:r>
              <a:rPr lang="ko-KR" altLang="en-US" spc="-100" dirty="0"/>
              <a:t> 들어온 전자는 쉽게 빠져나갈 수 없어서 전원이 끊긴 상태에서도 데이터가 지워지지 않는다</a:t>
            </a:r>
            <a:r>
              <a:rPr lang="en-US" altLang="ko-KR" spc="-100" dirty="0"/>
              <a:t>.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836342"/>
            <a:ext cx="7997666" cy="2616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84739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  </a:t>
            </a:r>
            <a:r>
              <a:rPr lang="ko-KR" altLang="en-US" dirty="0"/>
              <a:t>최신 기억 장치 기술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542925" lvl="1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ko-KR" altLang="en-US" sz="2000" b="1" spc="-100" dirty="0"/>
              <a:t>읽기 동작</a:t>
            </a:r>
            <a:endParaRPr lang="en-US" altLang="ko-KR" sz="2000" b="1" spc="-100" dirty="0"/>
          </a:p>
          <a:p>
            <a:pPr marL="628650" lvl="1" indent="-190500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b="1" spc="-100" dirty="0">
                <a:solidFill>
                  <a:srgbClr val="00B0F0"/>
                </a:solidFill>
              </a:rPr>
              <a:t>문턱 전압</a:t>
            </a:r>
            <a:r>
              <a:rPr lang="en-US" altLang="ko-KR" spc="-100" dirty="0"/>
              <a:t>(threshold voltage) : FGMOS</a:t>
            </a:r>
            <a:r>
              <a:rPr lang="ko-KR" altLang="en-US" spc="-100" dirty="0"/>
              <a:t>가 </a:t>
            </a:r>
            <a:r>
              <a:rPr lang="en-US" altLang="ko-KR" spc="-100" dirty="0"/>
              <a:t>off </a:t>
            </a:r>
            <a:r>
              <a:rPr lang="ko-KR" altLang="en-US" spc="-100" dirty="0"/>
              <a:t>상태에서 </a:t>
            </a:r>
            <a:r>
              <a:rPr lang="en-US" altLang="ko-KR" spc="-100" dirty="0"/>
              <a:t>on </a:t>
            </a:r>
            <a:r>
              <a:rPr lang="ko-KR" altLang="en-US" spc="-100" dirty="0"/>
              <a:t>상태로 변하는 </a:t>
            </a:r>
            <a:r>
              <a:rPr lang="ko-KR" altLang="en-US" spc="-100" dirty="0" err="1"/>
              <a:t>게이트</a:t>
            </a:r>
            <a:r>
              <a:rPr lang="ko-KR" altLang="en-US" spc="-100" dirty="0"/>
              <a:t> 전압</a:t>
            </a:r>
            <a:endParaRPr lang="en-US" altLang="ko-KR" spc="-100" dirty="0"/>
          </a:p>
          <a:p>
            <a:pPr marL="628650" lvl="1" indent="-190500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 err="1"/>
              <a:t>플로팅</a:t>
            </a:r>
            <a:r>
              <a:rPr lang="ko-KR" altLang="en-US" spc="-100" dirty="0"/>
              <a:t> </a:t>
            </a:r>
            <a:r>
              <a:rPr lang="ko-KR" altLang="en-US" spc="-100" dirty="0" err="1"/>
              <a:t>게이트에</a:t>
            </a:r>
            <a:r>
              <a:rPr lang="ko-KR" altLang="en-US" spc="-100" dirty="0"/>
              <a:t> 전자가 채워져 있으면</a:t>
            </a:r>
            <a:r>
              <a:rPr lang="en-US" altLang="ko-KR" spc="-100" dirty="0"/>
              <a:t>(</a:t>
            </a:r>
            <a:r>
              <a:rPr lang="ko-KR" altLang="en-US" spc="-100" dirty="0"/>
              <a:t>논리 </a:t>
            </a:r>
            <a:r>
              <a:rPr lang="en-US" altLang="ko-KR" spc="-100" dirty="0"/>
              <a:t>0) </a:t>
            </a:r>
            <a:r>
              <a:rPr lang="ko-KR" altLang="en-US" spc="-100" dirty="0"/>
              <a:t>제어 </a:t>
            </a:r>
            <a:r>
              <a:rPr lang="ko-KR" altLang="en-US" spc="-100" dirty="0" err="1"/>
              <a:t>게이트</a:t>
            </a:r>
            <a:r>
              <a:rPr lang="ko-KR" altLang="en-US" spc="-100" dirty="0"/>
              <a:t> 전압이 </a:t>
            </a:r>
            <a:r>
              <a:rPr lang="ko-KR" altLang="en-US" spc="-100" dirty="0" err="1"/>
              <a:t>플로팅</a:t>
            </a:r>
            <a:r>
              <a:rPr lang="ko-KR" altLang="en-US" spc="-100" dirty="0"/>
              <a:t> </a:t>
            </a:r>
            <a:r>
              <a:rPr lang="ko-KR" altLang="en-US" spc="-100" dirty="0" err="1"/>
              <a:t>게이트에</a:t>
            </a:r>
            <a:r>
              <a:rPr lang="ko-KR" altLang="en-US" spc="-100" dirty="0"/>
              <a:t> 저장되어 있는 음전하</a:t>
            </a:r>
            <a:r>
              <a:rPr lang="en-US" altLang="ko-KR" spc="-100" dirty="0"/>
              <a:t>(</a:t>
            </a:r>
            <a:r>
              <a:rPr lang="ko-KR" altLang="en-US" spc="-100" dirty="0"/>
              <a:t>전자</a:t>
            </a:r>
            <a:r>
              <a:rPr lang="en-US" altLang="ko-KR" spc="-100" dirty="0"/>
              <a:t>)</a:t>
            </a:r>
            <a:r>
              <a:rPr lang="ko-KR" altLang="en-US" spc="-100" dirty="0"/>
              <a:t>를 극복하기에 불충분하므로 </a:t>
            </a:r>
            <a:r>
              <a:rPr lang="en-US" altLang="ko-KR" spc="-100" dirty="0"/>
              <a:t>FGMOS</a:t>
            </a:r>
            <a:r>
              <a:rPr lang="ko-KR" altLang="en-US" spc="-100" dirty="0"/>
              <a:t>는 </a:t>
            </a:r>
            <a:r>
              <a:rPr lang="en-US" altLang="ko-KR" spc="-100" dirty="0"/>
              <a:t>off</a:t>
            </a:r>
            <a:r>
              <a:rPr lang="ko-KR" altLang="en-US" spc="-100" dirty="0"/>
              <a:t>된다</a:t>
            </a:r>
            <a:r>
              <a:rPr lang="en-US" altLang="ko-KR" spc="-100" dirty="0"/>
              <a:t>.</a:t>
            </a:r>
          </a:p>
          <a:p>
            <a:pPr marL="628650" lvl="1" indent="-190500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 err="1"/>
              <a:t>플로팅</a:t>
            </a:r>
            <a:r>
              <a:rPr lang="ko-KR" altLang="en-US" spc="-100" dirty="0"/>
              <a:t> </a:t>
            </a:r>
            <a:r>
              <a:rPr lang="ko-KR" altLang="en-US" spc="-100" dirty="0" err="1"/>
              <a:t>게이트에</a:t>
            </a:r>
            <a:r>
              <a:rPr lang="ko-KR" altLang="en-US" spc="-100" dirty="0"/>
              <a:t> 전자가 없으면</a:t>
            </a:r>
            <a:r>
              <a:rPr lang="en-US" altLang="ko-KR" spc="-100" dirty="0"/>
              <a:t>(</a:t>
            </a:r>
            <a:r>
              <a:rPr lang="ko-KR" altLang="en-US" spc="-100" dirty="0"/>
              <a:t>논리 </a:t>
            </a:r>
            <a:r>
              <a:rPr lang="en-US" altLang="ko-KR" spc="-100" dirty="0"/>
              <a:t>1) </a:t>
            </a:r>
            <a:r>
              <a:rPr lang="ko-KR" altLang="en-US" spc="-100" dirty="0"/>
              <a:t>제어 </a:t>
            </a:r>
            <a:r>
              <a:rPr lang="ko-KR" altLang="en-US" spc="-100" dirty="0" err="1"/>
              <a:t>게이트</a:t>
            </a:r>
            <a:r>
              <a:rPr lang="ko-KR" altLang="en-US" spc="-100" dirty="0"/>
              <a:t> 전압은 </a:t>
            </a:r>
            <a:r>
              <a:rPr lang="en-US" altLang="ko-KR" spc="-100" dirty="0"/>
              <a:t>FGMOS</a:t>
            </a:r>
            <a:r>
              <a:rPr lang="ko-KR" altLang="en-US" spc="-100" dirty="0"/>
              <a:t>를 </a:t>
            </a:r>
            <a:r>
              <a:rPr lang="en-US" altLang="ko-KR" spc="-100" dirty="0"/>
              <a:t>on</a:t>
            </a:r>
            <a:r>
              <a:rPr lang="ko-KR" altLang="en-US" spc="-100" dirty="0"/>
              <a:t>시키기에 충분하다</a:t>
            </a:r>
            <a:r>
              <a:rPr lang="en-US" altLang="ko-KR" spc="-100" dirty="0"/>
              <a:t>.</a:t>
            </a:r>
          </a:p>
          <a:p>
            <a:pPr marL="628650" lvl="1" indent="-190500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pc="-100" dirty="0"/>
              <a:t>FGMOS</a:t>
            </a:r>
            <a:r>
              <a:rPr lang="ko-KR" altLang="en-US" spc="-100" dirty="0"/>
              <a:t>가 </a:t>
            </a:r>
            <a:r>
              <a:rPr lang="en-US" altLang="ko-KR" spc="-100" dirty="0"/>
              <a:t>on</a:t>
            </a:r>
            <a:r>
              <a:rPr lang="ko-KR" altLang="en-US" spc="-100" dirty="0"/>
              <a:t>되면 </a:t>
            </a:r>
            <a:r>
              <a:rPr lang="ko-KR" altLang="en-US" spc="-100" dirty="0" err="1"/>
              <a:t>드레인에서</a:t>
            </a:r>
            <a:r>
              <a:rPr lang="ko-KR" altLang="en-US" spc="-100" dirty="0"/>
              <a:t> 소스로 전류가 흐르는데 이 전류가 감지되면 논리 </a:t>
            </a:r>
            <a:r>
              <a:rPr lang="en-US" altLang="ko-KR" spc="-100" dirty="0"/>
              <a:t>1</a:t>
            </a:r>
            <a:r>
              <a:rPr lang="ko-KR" altLang="en-US" spc="-100" dirty="0"/>
              <a:t>이고</a:t>
            </a:r>
            <a:r>
              <a:rPr lang="en-US" altLang="ko-KR" spc="-100" dirty="0"/>
              <a:t>, off</a:t>
            </a:r>
            <a:r>
              <a:rPr lang="ko-KR" altLang="en-US" spc="-100" dirty="0"/>
              <a:t>되어 전류가 감지되지 않으면 논리 </a:t>
            </a:r>
            <a:r>
              <a:rPr lang="en-US" altLang="ko-KR" spc="-100" dirty="0"/>
              <a:t>0</a:t>
            </a:r>
            <a:r>
              <a:rPr lang="ko-KR" altLang="en-US" spc="-100" dirty="0"/>
              <a:t>이 된다</a:t>
            </a:r>
            <a:r>
              <a:rPr lang="en-US" altLang="ko-KR" spc="-100" dirty="0"/>
              <a:t>.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284984"/>
            <a:ext cx="7997666" cy="2616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79597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  </a:t>
            </a:r>
            <a:r>
              <a:rPr lang="ko-KR" altLang="en-US" dirty="0"/>
              <a:t>최신 기억 장치 기술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542925" lvl="1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ko-KR" altLang="en-US" sz="2000" b="1" spc="-100" dirty="0"/>
              <a:t>지우기 동작</a:t>
            </a:r>
            <a:endParaRPr lang="en-US" altLang="ko-KR" sz="2000" b="1" spc="-100" dirty="0"/>
          </a:p>
          <a:p>
            <a:pPr marL="628650" lvl="1" indent="-190500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지우기 동작에서는 모든 메모리 셀의 전하를 제거한다</a:t>
            </a:r>
            <a:r>
              <a:rPr lang="en-US" altLang="ko-KR" spc="-100" dirty="0"/>
              <a:t>. P+</a:t>
            </a:r>
            <a:r>
              <a:rPr lang="ko-KR" altLang="en-US" spc="-100" dirty="0"/>
              <a:t>와 </a:t>
            </a:r>
            <a:r>
              <a:rPr lang="en-US" altLang="ko-KR" spc="-100" dirty="0"/>
              <a:t>N</a:t>
            </a:r>
            <a:r>
              <a:rPr lang="ko-KR" altLang="en-US" spc="-100" dirty="0"/>
              <a:t>층에 약 </a:t>
            </a:r>
            <a:r>
              <a:rPr lang="en-US" altLang="ko-KR" spc="-100" dirty="0"/>
              <a:t>+20V </a:t>
            </a:r>
            <a:r>
              <a:rPr lang="ko-KR" altLang="en-US" spc="-100" dirty="0"/>
              <a:t>전압을 인가하면 쓰기 동작과는 반대로 </a:t>
            </a:r>
            <a:r>
              <a:rPr lang="ko-KR" altLang="en-US" spc="-100" dirty="0" err="1"/>
              <a:t>플로팅</a:t>
            </a:r>
            <a:r>
              <a:rPr lang="ko-KR" altLang="en-US" spc="-100" dirty="0"/>
              <a:t> </a:t>
            </a:r>
            <a:r>
              <a:rPr lang="ko-KR" altLang="en-US" spc="-100" dirty="0" err="1"/>
              <a:t>게이트에</a:t>
            </a:r>
            <a:r>
              <a:rPr lang="ko-KR" altLang="en-US" spc="-100" dirty="0"/>
              <a:t> 있던 전자들이 강한 전기장의 힘에 이끌려 산화물 층을 통과하여 밖으로 나오게 되고 </a:t>
            </a:r>
            <a:r>
              <a:rPr lang="ko-KR" altLang="en-US" spc="-100" dirty="0" err="1"/>
              <a:t>플로팅</a:t>
            </a:r>
            <a:r>
              <a:rPr lang="ko-KR" altLang="en-US" spc="-100" dirty="0"/>
              <a:t> </a:t>
            </a:r>
            <a:r>
              <a:rPr lang="ko-KR" altLang="en-US" spc="-100" dirty="0" err="1"/>
              <a:t>게이트에는</a:t>
            </a:r>
            <a:r>
              <a:rPr lang="ko-KR" altLang="en-US" spc="-100" dirty="0"/>
              <a:t> 전자가 사라져서 논리 </a:t>
            </a:r>
            <a:r>
              <a:rPr lang="en-US" altLang="ko-KR" spc="-100" dirty="0"/>
              <a:t>1</a:t>
            </a:r>
            <a:r>
              <a:rPr lang="ko-KR" altLang="en-US" spc="-100" dirty="0"/>
              <a:t>의 상태로 바뀌게 된다</a:t>
            </a:r>
            <a:r>
              <a:rPr lang="en-US" altLang="ko-KR" spc="-100" dirty="0"/>
              <a:t>. </a:t>
            </a:r>
          </a:p>
          <a:p>
            <a:pPr marL="628650" lvl="1" indent="-190500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이런 과정을 </a:t>
            </a:r>
            <a:r>
              <a:rPr lang="en-US" altLang="ko-KR" spc="-100" dirty="0"/>
              <a:t>NAND </a:t>
            </a:r>
            <a:r>
              <a:rPr lang="ko-KR" altLang="en-US" spc="-100" dirty="0"/>
              <a:t>플래시인 경우에는 터널 </a:t>
            </a:r>
            <a:r>
              <a:rPr lang="ko-KR" altLang="en-US" spc="-100" dirty="0" err="1"/>
              <a:t>릴리즈</a:t>
            </a:r>
            <a:r>
              <a:rPr lang="en-US" altLang="ko-KR" spc="-100" dirty="0"/>
              <a:t>(tunnel release)</a:t>
            </a:r>
            <a:r>
              <a:rPr lang="ko-KR" altLang="en-US" spc="-100" dirty="0"/>
              <a:t>라고 하며</a:t>
            </a:r>
            <a:r>
              <a:rPr lang="en-US" altLang="ko-KR" spc="-100" dirty="0"/>
              <a:t>, NOR </a:t>
            </a:r>
            <a:r>
              <a:rPr lang="ko-KR" altLang="en-US" spc="-100" dirty="0"/>
              <a:t>플래시인 경우에는 </a:t>
            </a:r>
            <a:r>
              <a:rPr lang="en-US" altLang="ko-KR" spc="-100" dirty="0"/>
              <a:t>F-N </a:t>
            </a:r>
            <a:r>
              <a:rPr lang="ko-KR" altLang="en-US" spc="-100" dirty="0" err="1"/>
              <a:t>터널링</a:t>
            </a:r>
            <a:r>
              <a:rPr lang="en-US" altLang="ko-KR" spc="-100" dirty="0"/>
              <a:t>(Fowler-</a:t>
            </a:r>
            <a:r>
              <a:rPr lang="en-US" altLang="ko-KR" spc="-100" dirty="0" err="1"/>
              <a:t>Nordheim</a:t>
            </a:r>
            <a:r>
              <a:rPr lang="en-US" altLang="ko-KR" spc="-100" dirty="0"/>
              <a:t> Tunneling)</a:t>
            </a:r>
            <a:r>
              <a:rPr lang="ko-KR" altLang="en-US" spc="-100" dirty="0"/>
              <a:t>이라고 한다</a:t>
            </a:r>
            <a:r>
              <a:rPr lang="en-US" altLang="ko-KR" spc="-100" dirty="0"/>
              <a:t>.</a:t>
            </a:r>
          </a:p>
          <a:p>
            <a:pPr marL="628650" lvl="1" indent="-190500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플래시 메모리는 쓰기 동작 전에 항상 지우기 동작을 수행한다</a:t>
            </a:r>
            <a:r>
              <a:rPr lang="en-US" altLang="ko-KR" spc="-100" dirty="0"/>
              <a:t>.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284984"/>
            <a:ext cx="7997666" cy="2616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33753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  </a:t>
            </a:r>
            <a:r>
              <a:rPr lang="ko-KR" altLang="en-US" dirty="0"/>
              <a:t>최신 기억 장치 기술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542925" lvl="1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en-US" altLang="ko-KR" sz="2000" b="1" spc="-100" dirty="0"/>
              <a:t>NAND </a:t>
            </a:r>
            <a:r>
              <a:rPr lang="ko-KR" altLang="en-US" sz="2000" b="1" spc="-100" dirty="0"/>
              <a:t>플래시의 구조와 특징</a:t>
            </a:r>
            <a:endParaRPr lang="en-US" altLang="ko-KR" sz="2000" b="1" spc="-100" dirty="0"/>
          </a:p>
          <a:p>
            <a:pPr marL="628650" lvl="1" indent="-190500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소스와 </a:t>
            </a:r>
            <a:r>
              <a:rPr lang="ko-KR" altLang="en-US" spc="-100" dirty="0" err="1"/>
              <a:t>드레인을</a:t>
            </a:r>
            <a:r>
              <a:rPr lang="ko-KR" altLang="en-US" spc="-100" dirty="0"/>
              <a:t> 공유하는 형태로 접속되어 있어 실리콘 면적을 작게 할 수 있어 고밀도 대용량의 플래시 메모리가 가능하다</a:t>
            </a:r>
            <a:r>
              <a:rPr lang="en-US" altLang="ko-KR" spc="-100" dirty="0"/>
              <a:t>.(DRAM</a:t>
            </a:r>
            <a:r>
              <a:rPr lang="ko-KR" altLang="en-US" spc="-100" dirty="0"/>
              <a:t>의 약 </a:t>
            </a:r>
            <a:r>
              <a:rPr lang="en-US" altLang="ko-KR" spc="-100" dirty="0"/>
              <a:t>50%, NOR </a:t>
            </a:r>
            <a:r>
              <a:rPr lang="ko-KR" altLang="en-US" spc="-100" dirty="0"/>
              <a:t>플래시의 </a:t>
            </a:r>
            <a:r>
              <a:rPr lang="en-US" altLang="ko-KR" spc="-100" dirty="0"/>
              <a:t>80%)</a:t>
            </a:r>
          </a:p>
          <a:p>
            <a:pPr marL="628650" lvl="1" indent="-190500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블록</a:t>
            </a:r>
            <a:r>
              <a:rPr lang="en-US" altLang="ko-KR" spc="-100" dirty="0"/>
              <a:t>(block)</a:t>
            </a:r>
            <a:r>
              <a:rPr lang="ko-KR" altLang="en-US" spc="-100" dirty="0"/>
              <a:t>은 </a:t>
            </a:r>
            <a:r>
              <a:rPr lang="ko-KR" altLang="en-US" spc="-100" dirty="0" err="1"/>
              <a:t>스트링과</a:t>
            </a:r>
            <a:r>
              <a:rPr lang="ko-KR" altLang="en-US" spc="-100" dirty="0"/>
              <a:t> 페이지로 구성된다</a:t>
            </a:r>
            <a:r>
              <a:rPr lang="en-US" altLang="ko-KR" spc="-100" dirty="0"/>
              <a:t>.</a:t>
            </a:r>
          </a:p>
          <a:p>
            <a:pPr marL="628650" lvl="1" indent="-190500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페이지 단위로 읽기</a:t>
            </a:r>
            <a:r>
              <a:rPr lang="en-US" altLang="ko-KR" spc="-100" dirty="0"/>
              <a:t>/</a:t>
            </a:r>
            <a:r>
              <a:rPr lang="ko-KR" altLang="en-US" spc="-100" dirty="0"/>
              <a:t>쓰기 동작이 가능하지만</a:t>
            </a:r>
            <a:r>
              <a:rPr lang="en-US" altLang="ko-KR" spc="-100" dirty="0"/>
              <a:t>, </a:t>
            </a:r>
            <a:r>
              <a:rPr lang="ko-KR" altLang="en-US" spc="-100" dirty="0"/>
              <a:t>특정 페이지를 지우려면 해당 페이지가 포함된 블록 전체를 지워야 한다</a:t>
            </a:r>
            <a:r>
              <a:rPr lang="en-US" altLang="ko-KR" spc="-100" dirty="0"/>
              <a:t>.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459" y="2439020"/>
            <a:ext cx="5114925" cy="4374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06805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  </a:t>
            </a:r>
            <a:r>
              <a:rPr lang="ko-KR" altLang="en-US" dirty="0"/>
              <a:t>최신 기억 장치 기술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542925" lvl="1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en-US" altLang="ko-KR" sz="2000" b="1" spc="-100" dirty="0"/>
              <a:t>NOR </a:t>
            </a:r>
            <a:r>
              <a:rPr lang="ko-KR" altLang="en-US" sz="2000" b="1" spc="-100" dirty="0"/>
              <a:t>플래시의 구조와 특징</a:t>
            </a:r>
            <a:endParaRPr lang="en-US" altLang="ko-KR" sz="2000" b="1" spc="-100" dirty="0"/>
          </a:p>
          <a:p>
            <a:pPr marL="628650" lvl="1" indent="-190500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메모리 셀에 비트선과</a:t>
            </a:r>
            <a:r>
              <a:rPr lang="en-US" altLang="ko-KR" spc="-100" dirty="0"/>
              <a:t> </a:t>
            </a:r>
            <a:r>
              <a:rPr lang="ko-KR" altLang="en-US" spc="-100" dirty="0"/>
              <a:t>소스선 접속부가 각각 존재하므로 </a:t>
            </a:r>
            <a:r>
              <a:rPr lang="en-US" altLang="ko-KR" spc="-100" dirty="0"/>
              <a:t>NAND </a:t>
            </a:r>
            <a:r>
              <a:rPr lang="ko-KR" altLang="en-US" spc="-100" dirty="0"/>
              <a:t>플래시에 비해 저장 밀도가 낮다</a:t>
            </a:r>
            <a:r>
              <a:rPr lang="en-US" altLang="ko-KR" spc="-100" dirty="0"/>
              <a:t>.</a:t>
            </a:r>
          </a:p>
          <a:p>
            <a:pPr marL="628650" lvl="1" indent="-190500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워드선</a:t>
            </a:r>
            <a:r>
              <a:rPr lang="en-US" altLang="ko-KR" spc="-100" dirty="0"/>
              <a:t>(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WL</a:t>
            </a:r>
            <a:r>
              <a:rPr lang="en-US" altLang="ko-KR" spc="-100" dirty="0"/>
              <a:t>)</a:t>
            </a:r>
            <a:r>
              <a:rPr lang="ko-KR" altLang="en-US" spc="-100" dirty="0"/>
              <a:t>과 비트선</a:t>
            </a:r>
            <a:r>
              <a:rPr lang="en-US" altLang="ko-KR" spc="-100" dirty="0"/>
              <a:t>(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</a:t>
            </a:r>
            <a:r>
              <a:rPr lang="en-US" altLang="ko-KR" spc="-100" dirty="0"/>
              <a:t>) </a:t>
            </a:r>
            <a:r>
              <a:rPr lang="ko-KR" altLang="en-US" spc="-100" dirty="0"/>
              <a:t>이외에 소스선</a:t>
            </a:r>
            <a:r>
              <a:rPr lang="en-US" altLang="ko-KR" spc="-100" dirty="0"/>
              <a:t>(source line,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</a:t>
            </a:r>
            <a:r>
              <a:rPr lang="en-US" altLang="ko-KR" spc="-100" dirty="0"/>
              <a:t>)</a:t>
            </a:r>
            <a:r>
              <a:rPr lang="ko-KR" altLang="en-US" spc="-100" dirty="0"/>
              <a:t>이 있다</a:t>
            </a:r>
            <a:r>
              <a:rPr lang="en-US" altLang="ko-KR" spc="-100" dirty="0"/>
              <a:t>.</a:t>
            </a:r>
          </a:p>
          <a:p>
            <a:pPr marL="628650" lvl="1" indent="-190500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pc="-100" dirty="0"/>
              <a:t>random access </a:t>
            </a:r>
            <a:r>
              <a:rPr lang="ko-KR" altLang="en-US" spc="-100" dirty="0"/>
              <a:t>방식으로 바이트 또는 워드 단위로 읽기</a:t>
            </a:r>
            <a:r>
              <a:rPr lang="en-US" altLang="ko-KR" spc="-100" dirty="0"/>
              <a:t>/</a:t>
            </a:r>
            <a:r>
              <a:rPr lang="ko-KR" altLang="en-US" spc="-100" dirty="0"/>
              <a:t>쓰기 동작이 가능하지만 덮어쓰기와 지우기 동작은 임의로 접근할 수 없다</a:t>
            </a:r>
            <a:r>
              <a:rPr lang="en-US" altLang="ko-KR" spc="-100" dirty="0"/>
              <a:t>.</a:t>
            </a:r>
          </a:p>
          <a:p>
            <a:pPr marL="628650" lvl="1" indent="-190500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604" y="2564904"/>
            <a:ext cx="5026644" cy="4144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79263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  </a:t>
            </a:r>
            <a:r>
              <a:rPr lang="ko-KR" altLang="en-US" dirty="0"/>
              <a:t>최신 기억 장치 기술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542925" lvl="1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en-US" altLang="ko-KR" sz="2000" b="1" spc="-100" dirty="0"/>
              <a:t>NAND </a:t>
            </a:r>
            <a:r>
              <a:rPr lang="ko-KR" altLang="en-US" sz="2000" b="1" spc="-100" dirty="0"/>
              <a:t>플래시와 </a:t>
            </a:r>
            <a:r>
              <a:rPr lang="en-US" altLang="ko-KR" sz="2000" b="1" spc="-100" dirty="0"/>
              <a:t>NOR </a:t>
            </a:r>
            <a:r>
              <a:rPr lang="ko-KR" altLang="en-US" sz="2000" b="1" spc="-100" dirty="0"/>
              <a:t>플래시의 비교</a:t>
            </a:r>
            <a:endParaRPr lang="en-US" altLang="ko-KR" sz="2000" b="1" spc="-100" dirty="0"/>
          </a:p>
          <a:p>
            <a:pPr marL="628650" lvl="1" indent="-190500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158" y="1268760"/>
            <a:ext cx="5811869" cy="5491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38579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  </a:t>
            </a:r>
            <a:r>
              <a:rPr lang="ko-KR" altLang="en-US" dirty="0"/>
              <a:t>최신 기억 장치 기술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542925" lvl="1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en-US" altLang="ko-KR" sz="2000" b="1" spc="-100" dirty="0"/>
              <a:t>SLC, MLC, TLC</a:t>
            </a:r>
            <a:r>
              <a:rPr lang="ko-KR" altLang="en-US" sz="2000" b="1" spc="-100" dirty="0"/>
              <a:t>의 차이와 특성</a:t>
            </a:r>
            <a:endParaRPr lang="en-US" altLang="ko-KR" sz="2000" b="1" spc="-100" dirty="0"/>
          </a:p>
          <a:p>
            <a:pPr marL="628650" lvl="1" indent="-190500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 err="1"/>
              <a:t>플로팅</a:t>
            </a:r>
            <a:r>
              <a:rPr lang="ko-KR" altLang="en-US" spc="-100" dirty="0"/>
              <a:t> </a:t>
            </a:r>
            <a:r>
              <a:rPr lang="ko-KR" altLang="en-US" spc="-100" dirty="0" err="1"/>
              <a:t>게이트에</a:t>
            </a:r>
            <a:r>
              <a:rPr lang="ko-KR" altLang="en-US" spc="-100" dirty="0"/>
              <a:t> 주입된 전자의 양에 따라 데이터를 구분하는 개념으로 셀을 운용</a:t>
            </a:r>
            <a:endParaRPr lang="en-US" altLang="ko-KR" spc="-100" dirty="0"/>
          </a:p>
          <a:p>
            <a:pPr marL="628650" lvl="1" indent="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None/>
            </a:pPr>
            <a:r>
              <a:rPr lang="en-US" altLang="ko-KR" spc="-100" dirty="0">
                <a:solidFill>
                  <a:srgbClr val="00B0F0"/>
                </a:solidFill>
              </a:rPr>
              <a:t>SLC</a:t>
            </a:r>
            <a:r>
              <a:rPr lang="en-US" altLang="ko-KR" spc="-100" dirty="0"/>
              <a:t> :  </a:t>
            </a:r>
            <a:r>
              <a:rPr lang="ko-KR" altLang="en-US" spc="-100" dirty="0"/>
              <a:t>셀 하나에 </a:t>
            </a:r>
            <a:r>
              <a:rPr lang="en-US" altLang="ko-KR" spc="-100" dirty="0"/>
              <a:t>1</a:t>
            </a:r>
            <a:r>
              <a:rPr lang="ko-KR" altLang="en-US" spc="-100" dirty="0"/>
              <a:t>비트 정보 저장    </a:t>
            </a:r>
            <a:r>
              <a:rPr lang="en-US" altLang="ko-KR" spc="-100" dirty="0"/>
              <a:t>0, 1</a:t>
            </a:r>
          </a:p>
          <a:p>
            <a:pPr marL="628650" lvl="1" indent="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None/>
            </a:pPr>
            <a:r>
              <a:rPr lang="en-US" altLang="ko-KR" spc="-100" dirty="0">
                <a:solidFill>
                  <a:srgbClr val="00B0F0"/>
                </a:solidFill>
              </a:rPr>
              <a:t>MLC</a:t>
            </a:r>
            <a:r>
              <a:rPr lang="en-US" altLang="ko-KR" spc="-100" dirty="0"/>
              <a:t> : </a:t>
            </a:r>
            <a:r>
              <a:rPr lang="ko-KR" altLang="en-US" spc="-100" dirty="0"/>
              <a:t>셀 하나에 </a:t>
            </a:r>
            <a:r>
              <a:rPr lang="en-US" altLang="ko-KR" spc="-100" dirty="0"/>
              <a:t>2</a:t>
            </a:r>
            <a:r>
              <a:rPr lang="ko-KR" altLang="en-US" spc="-100" dirty="0"/>
              <a:t>비트 정보 저장    </a:t>
            </a:r>
            <a:r>
              <a:rPr lang="en-US" altLang="ko-KR" spc="-100" dirty="0"/>
              <a:t>00, 01, 10, 11</a:t>
            </a:r>
          </a:p>
          <a:p>
            <a:pPr marL="628650" lvl="1" indent="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None/>
            </a:pPr>
            <a:r>
              <a:rPr lang="en-US" altLang="ko-KR" spc="-100" dirty="0">
                <a:solidFill>
                  <a:srgbClr val="00B0F0"/>
                </a:solidFill>
              </a:rPr>
              <a:t>TLC</a:t>
            </a:r>
            <a:r>
              <a:rPr lang="en-US" altLang="ko-KR" spc="-100" dirty="0"/>
              <a:t> :  </a:t>
            </a:r>
            <a:r>
              <a:rPr lang="ko-KR" altLang="en-US" spc="-100" dirty="0"/>
              <a:t>셀 하나에 </a:t>
            </a:r>
            <a:r>
              <a:rPr lang="en-US" altLang="ko-KR" spc="-100" dirty="0"/>
              <a:t>3</a:t>
            </a:r>
            <a:r>
              <a:rPr lang="ko-KR" altLang="en-US" spc="-100" dirty="0"/>
              <a:t>비트 정보 저장    </a:t>
            </a:r>
            <a:r>
              <a:rPr lang="en-US" altLang="ko-KR" spc="-100" dirty="0"/>
              <a:t>000, 001, 010, 011, 100, 101, 110, 111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2780928"/>
            <a:ext cx="5984081" cy="2753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193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캐시 기억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957990"/>
          </a:xfrm>
        </p:spPr>
        <p:txBody>
          <a:bodyPr>
            <a:normAutofit/>
          </a:bodyPr>
          <a:lstStyle/>
          <a:p>
            <a:pPr marL="447675" lvl="1" indent="-285750">
              <a:lnSpc>
                <a:spcPct val="120000"/>
              </a:lnSpc>
              <a:spcBef>
                <a:spcPts val="1800"/>
              </a:spcBef>
              <a:spcAft>
                <a:spcPts val="6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ko-KR" altLang="en-US" sz="2000" b="1" spc="-100" dirty="0"/>
              <a:t>완전</a:t>
            </a:r>
            <a:r>
              <a:rPr lang="en-US" altLang="ko-KR" sz="2000" b="1" spc="-100" dirty="0"/>
              <a:t>-</a:t>
            </a:r>
            <a:r>
              <a:rPr lang="ko-KR" altLang="en-US" sz="2000" b="1" spc="-100" dirty="0"/>
              <a:t>연관 사상</a:t>
            </a:r>
            <a:r>
              <a:rPr lang="en-US" altLang="ko-KR" sz="2000" spc="-100" dirty="0"/>
              <a:t>(fully-associative mapping)</a:t>
            </a:r>
          </a:p>
          <a:p>
            <a:pPr marL="542925" lvl="1" indent="-161925">
              <a:lnSpc>
                <a:spcPct val="12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 err="1"/>
              <a:t>주기억</a:t>
            </a:r>
            <a:r>
              <a:rPr lang="ko-KR" altLang="en-US" spc="-100" dirty="0"/>
              <a:t> 장치 블록이 캐시의 어떤 라인으로든 적재 가능</a:t>
            </a:r>
          </a:p>
          <a:p>
            <a:pPr marL="542925" lvl="1" indent="-161925">
              <a:lnSpc>
                <a:spcPct val="12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태그 필드 </a:t>
            </a:r>
            <a:r>
              <a:rPr lang="en-US" altLang="ko-KR" spc="-100" dirty="0"/>
              <a:t>= </a:t>
            </a:r>
            <a:r>
              <a:rPr lang="ko-KR" altLang="en-US" spc="-100" dirty="0" err="1"/>
              <a:t>주기억</a:t>
            </a:r>
            <a:r>
              <a:rPr lang="ko-KR" altLang="en-US" spc="-100" dirty="0"/>
              <a:t> 장치 블록 번호</a:t>
            </a:r>
          </a:p>
          <a:p>
            <a:pPr marL="542925" lvl="1" indent="-161925">
              <a:lnSpc>
                <a:spcPct val="12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132856"/>
            <a:ext cx="3900487" cy="123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72001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  </a:t>
            </a:r>
            <a:r>
              <a:rPr lang="ko-KR" altLang="en-US" dirty="0"/>
              <a:t>최신 기억 장치 기술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542925" lvl="1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en-US" altLang="ko-KR" sz="2000" b="1" spc="-100" dirty="0"/>
              <a:t>SLC, MLC, TLC</a:t>
            </a:r>
            <a:r>
              <a:rPr lang="ko-KR" altLang="en-US" sz="2000" b="1" spc="-100" dirty="0"/>
              <a:t>에서 전자가 </a:t>
            </a:r>
            <a:r>
              <a:rPr lang="ko-KR" altLang="en-US" sz="2000" b="1" spc="-100" dirty="0" err="1"/>
              <a:t>채위지는</a:t>
            </a:r>
            <a:r>
              <a:rPr lang="ko-KR" altLang="en-US" sz="2000" b="1" spc="-100" dirty="0"/>
              <a:t> 범위</a:t>
            </a:r>
            <a:endParaRPr lang="en-US" altLang="ko-KR" sz="2000" b="1" spc="-100" dirty="0"/>
          </a:p>
          <a:p>
            <a:pPr marL="628650" lvl="1" indent="-190500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제어 </a:t>
            </a:r>
            <a:r>
              <a:rPr lang="ko-KR" altLang="en-US" spc="-100" dirty="0" err="1"/>
              <a:t>게이트에</a:t>
            </a:r>
            <a:r>
              <a:rPr lang="ko-KR" altLang="en-US" spc="-100" dirty="0"/>
              <a:t> 특정 전압을 인가하면 </a:t>
            </a:r>
            <a:r>
              <a:rPr lang="ko-KR" altLang="en-US" spc="-100" dirty="0" err="1"/>
              <a:t>플로팅</a:t>
            </a:r>
            <a:r>
              <a:rPr lang="ko-KR" altLang="en-US" spc="-100" dirty="0"/>
              <a:t> </a:t>
            </a:r>
            <a:r>
              <a:rPr lang="ko-KR" altLang="en-US" spc="-100" dirty="0" err="1"/>
              <a:t>게이트에</a:t>
            </a:r>
            <a:r>
              <a:rPr lang="ko-KR" altLang="en-US" spc="-100" dirty="0"/>
              <a:t> 일정 범위 내의 전자가 채워지며</a:t>
            </a:r>
            <a:r>
              <a:rPr lang="en-US" altLang="ko-KR" spc="-100" dirty="0"/>
              <a:t>, </a:t>
            </a:r>
            <a:r>
              <a:rPr lang="ko-KR" altLang="en-US" spc="-100" dirty="0"/>
              <a:t>데이터를 읽는 것도 </a:t>
            </a:r>
            <a:r>
              <a:rPr lang="ko-KR" altLang="en-US" spc="-100" dirty="0" err="1"/>
              <a:t>플로팅</a:t>
            </a:r>
            <a:r>
              <a:rPr lang="ko-KR" altLang="en-US" spc="-100" dirty="0"/>
              <a:t> </a:t>
            </a:r>
            <a:r>
              <a:rPr lang="ko-KR" altLang="en-US" spc="-100" dirty="0" err="1"/>
              <a:t>게이트의</a:t>
            </a:r>
            <a:r>
              <a:rPr lang="ko-KR" altLang="en-US" spc="-100" dirty="0"/>
              <a:t> </a:t>
            </a:r>
            <a:r>
              <a:rPr lang="ko-KR" altLang="en-US" spc="-100" dirty="0" err="1"/>
              <a:t>전하량이</a:t>
            </a:r>
            <a:r>
              <a:rPr lang="ko-KR" altLang="en-US" spc="-100" dirty="0"/>
              <a:t> 일정 범위 내에 있으면 해당 데이터로 읽는다</a:t>
            </a:r>
            <a:r>
              <a:rPr lang="en-US" altLang="ko-KR" spc="-100" dirty="0"/>
              <a:t>.</a:t>
            </a:r>
          </a:p>
          <a:p>
            <a:pPr marL="628650" lvl="1" indent="-190500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제어 </a:t>
            </a:r>
            <a:r>
              <a:rPr lang="ko-KR" altLang="en-US" spc="-100" dirty="0" err="1"/>
              <a:t>게이트에</a:t>
            </a:r>
            <a:r>
              <a:rPr lang="ko-KR" altLang="en-US" spc="-100" dirty="0"/>
              <a:t> 인가하는 전압에 비례하여 원하는 수준의 전자가 </a:t>
            </a:r>
            <a:r>
              <a:rPr lang="ko-KR" altLang="en-US" spc="-100" dirty="0" err="1"/>
              <a:t>플로팅</a:t>
            </a:r>
            <a:r>
              <a:rPr lang="ko-KR" altLang="en-US" spc="-100" dirty="0"/>
              <a:t> </a:t>
            </a:r>
            <a:r>
              <a:rPr lang="ko-KR" altLang="en-US" spc="-100" dirty="0" err="1"/>
              <a:t>게이트에</a:t>
            </a:r>
            <a:r>
              <a:rPr lang="ko-KR" altLang="en-US" spc="-100" dirty="0"/>
              <a:t> 정확히 주입되지 않는 문제가 있다</a:t>
            </a:r>
            <a:r>
              <a:rPr lang="en-US" altLang="ko-KR" spc="-100" dirty="0"/>
              <a:t>.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08920"/>
            <a:ext cx="5325195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7020272" y="5013176"/>
            <a:ext cx="172996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전압은 임의로 설정</a:t>
            </a:r>
          </a:p>
        </p:txBody>
      </p:sp>
    </p:spTree>
    <p:extLst>
      <p:ext uri="{BB962C8B-B14F-4D97-AF65-F5344CB8AC3E}">
        <p14:creationId xmlns:p14="http://schemas.microsoft.com/office/powerpoint/2010/main" val="32638567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  </a:t>
            </a:r>
            <a:r>
              <a:rPr lang="ko-KR" altLang="en-US" dirty="0"/>
              <a:t>최신 기억 장치 기술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542925" lvl="1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en-US" altLang="ko-KR" sz="2000" b="1" spc="-100" dirty="0"/>
              <a:t>SLC, MLC, TLC</a:t>
            </a:r>
            <a:r>
              <a:rPr lang="ko-KR" altLang="en-US" sz="2000" b="1" spc="-100" dirty="0"/>
              <a:t>의 특성 비교</a:t>
            </a:r>
            <a:endParaRPr lang="en-US" altLang="ko-KR" sz="2000" b="1" spc="-100" dirty="0"/>
          </a:p>
          <a:p>
            <a:pPr marL="628650" lvl="1" indent="-190500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pc="-100" dirty="0"/>
              <a:t>NAND </a:t>
            </a:r>
            <a:r>
              <a:rPr lang="ko-KR" altLang="en-US" spc="-100" dirty="0"/>
              <a:t>플래시에서는 에러를 검출하고 정정할 수 있도록 데이터와 함께 에러 정정용 </a:t>
            </a:r>
            <a:r>
              <a:rPr lang="en-US" altLang="ko-KR" b="1" spc="-100" dirty="0">
                <a:solidFill>
                  <a:srgbClr val="00B0F0"/>
                </a:solidFill>
              </a:rPr>
              <a:t>ECC </a:t>
            </a:r>
            <a:r>
              <a:rPr lang="ko-KR" altLang="en-US" b="1" spc="-100" dirty="0">
                <a:solidFill>
                  <a:srgbClr val="00B0F0"/>
                </a:solidFill>
              </a:rPr>
              <a:t>코드</a:t>
            </a:r>
            <a:r>
              <a:rPr lang="en-US" altLang="ko-KR" spc="-100" dirty="0"/>
              <a:t>(Error Correcting Code)</a:t>
            </a:r>
            <a:r>
              <a:rPr lang="ko-KR" altLang="en-US" spc="-100" dirty="0"/>
              <a:t>를 함께 저장</a:t>
            </a:r>
            <a:endParaRPr lang="en-US" altLang="ko-KR" spc="-100" dirty="0"/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pc="-100" dirty="0"/>
              <a:t>SLC</a:t>
            </a:r>
            <a:r>
              <a:rPr lang="ko-KR" altLang="en-US" spc="-100" dirty="0"/>
              <a:t>는 에러 발생 확률이 적어 </a:t>
            </a:r>
            <a:r>
              <a:rPr lang="en-US" altLang="ko-KR" spc="-100" dirty="0"/>
              <a:t>ECC </a:t>
            </a:r>
            <a:r>
              <a:rPr lang="ko-KR" altLang="en-US" spc="-100" dirty="0"/>
              <a:t>코드도 간단하지만</a:t>
            </a:r>
            <a:r>
              <a:rPr lang="en-US" altLang="ko-KR" spc="-100" dirty="0"/>
              <a:t>, MLC</a:t>
            </a:r>
            <a:r>
              <a:rPr lang="ko-KR" altLang="en-US" spc="-100" dirty="0"/>
              <a:t>와 </a:t>
            </a:r>
            <a:r>
              <a:rPr lang="en-US" altLang="ko-KR" spc="-100" dirty="0"/>
              <a:t>TLC</a:t>
            </a:r>
            <a:r>
              <a:rPr lang="ko-KR" altLang="en-US" spc="-100" dirty="0"/>
              <a:t>로 갈수록 에러 발생 빈도가 높아서 강력하고 복잡한 </a:t>
            </a:r>
            <a:r>
              <a:rPr lang="en-US" altLang="ko-KR" spc="-100" dirty="0"/>
              <a:t>ECC </a:t>
            </a:r>
            <a:r>
              <a:rPr lang="ko-KR" altLang="en-US" spc="-100" dirty="0"/>
              <a:t>코드가 사용된다</a:t>
            </a:r>
            <a:r>
              <a:rPr lang="en-US" altLang="ko-KR" spc="-100" dirty="0"/>
              <a:t>.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전체적으로 데이터의 읽기</a:t>
            </a:r>
            <a:r>
              <a:rPr lang="en-US" altLang="ko-KR" spc="-100" dirty="0"/>
              <a:t>, </a:t>
            </a:r>
            <a:r>
              <a:rPr lang="ko-KR" altLang="en-US" spc="-100" dirty="0"/>
              <a:t>쓰기</a:t>
            </a:r>
            <a:r>
              <a:rPr lang="en-US" altLang="ko-KR" spc="-100" dirty="0"/>
              <a:t>, </a:t>
            </a:r>
            <a:r>
              <a:rPr lang="ko-KR" altLang="en-US" spc="-100" dirty="0"/>
              <a:t>지우기 작업이 느려지므로 </a:t>
            </a:r>
            <a:r>
              <a:rPr lang="en-US" altLang="ko-KR" spc="-100" dirty="0"/>
              <a:t>SLC→MLC→TLC </a:t>
            </a:r>
            <a:r>
              <a:rPr lang="ko-KR" altLang="en-US" spc="-100" dirty="0"/>
              <a:t>순으로 성능이 떨어진다</a:t>
            </a:r>
            <a:r>
              <a:rPr lang="en-US" altLang="ko-KR" spc="-100" dirty="0"/>
              <a:t>.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상태 별로 전압 간 차이가 다르므로 </a:t>
            </a:r>
            <a:r>
              <a:rPr lang="en-US" altLang="ko-KR" spc="-100" dirty="0"/>
              <a:t>SLC→MLC→TLC </a:t>
            </a:r>
            <a:r>
              <a:rPr lang="ko-KR" altLang="en-US" spc="-100" dirty="0"/>
              <a:t>순으로 수명이 줄어든다</a:t>
            </a:r>
            <a:r>
              <a:rPr lang="en-US" altLang="ko-KR" spc="-100" dirty="0"/>
              <a:t>.</a:t>
            </a:r>
          </a:p>
          <a:p>
            <a:pPr marL="628650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429000"/>
            <a:ext cx="6230779" cy="2793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0922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캐시 기억 장치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91" y="548680"/>
            <a:ext cx="5743577" cy="626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23928" y="836712"/>
            <a:ext cx="4936432" cy="1249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20000"/>
              </a:lnSpc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캐시 라인의 태그에는 주소의 워드 필드</a:t>
            </a:r>
            <a:r>
              <a:rPr lang="en-US" altLang="ko-KR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</a:t>
            </a:r>
            <a:r>
              <a:rPr lang="ko-KR" altLang="en-US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비트</a:t>
            </a:r>
            <a:r>
              <a:rPr lang="en-US" altLang="ko-KR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제외한 상위 </a:t>
            </a:r>
            <a:r>
              <a:rPr lang="en-US" altLang="ko-KR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비트가 저장되어 </a:t>
            </a:r>
            <a:r>
              <a:rPr lang="ko-KR" altLang="en-US" sz="15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주기억</a:t>
            </a:r>
            <a:r>
              <a:rPr lang="ko-KR" altLang="en-US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장치의 어느 블록이 저장되었는지 나타낸다</a:t>
            </a:r>
            <a:r>
              <a:rPr lang="en-US" altLang="ko-KR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180975" indent="-180975">
              <a:lnSpc>
                <a:spcPct val="1200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캐시의 라인 번호와 태그 필드는 관련이 없다</a:t>
            </a:r>
            <a:r>
              <a:rPr lang="en-US" altLang="ko-KR" sz="15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5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2092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캐시 기억 장치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447675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Wingdings" panose="05000000000000000000" pitchFamily="2" charset="2"/>
              <a:buChar char="v"/>
            </a:pPr>
            <a:r>
              <a:rPr lang="ko-KR" altLang="en-US" sz="1800" spc="-100" dirty="0"/>
              <a:t>완전</a:t>
            </a:r>
            <a:r>
              <a:rPr lang="en-US" altLang="ko-KR" sz="1800" spc="-100" dirty="0"/>
              <a:t>-</a:t>
            </a:r>
            <a:r>
              <a:rPr lang="ko-KR" altLang="en-US" sz="1800" spc="-100" dirty="0"/>
              <a:t>연관 사상에서 캐시 내부 구성 및 읽기 동작</a:t>
            </a:r>
          </a:p>
          <a:p>
            <a:pPr marL="381000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r>
              <a:rPr lang="ko-KR" altLang="en-US" spc="-100" dirty="0"/>
              <a:t>➊ 캐시로 </a:t>
            </a:r>
            <a:r>
              <a:rPr lang="ko-KR" altLang="en-US" spc="-100" dirty="0" err="1"/>
              <a:t>주기억</a:t>
            </a:r>
            <a:r>
              <a:rPr lang="ko-KR" altLang="en-US" spc="-100" dirty="0"/>
              <a:t> 장치 주소 </a:t>
            </a:r>
            <a:r>
              <a:rPr lang="en-US" altLang="ko-KR" spc="-100" dirty="0"/>
              <a:t>11001 11</a:t>
            </a:r>
            <a:r>
              <a:rPr lang="ko-KR" altLang="en-US" spc="-100" dirty="0"/>
              <a:t>이 보내진다</a:t>
            </a:r>
            <a:r>
              <a:rPr lang="en-US" altLang="ko-KR" spc="-100" dirty="0"/>
              <a:t>. </a:t>
            </a:r>
            <a:r>
              <a:rPr lang="ko-KR" altLang="en-US" spc="-100" dirty="0"/>
              <a:t>태그 필드는 </a:t>
            </a:r>
            <a:r>
              <a:rPr lang="en-US" altLang="ko-KR" spc="-100" dirty="0"/>
              <a:t>11001</a:t>
            </a:r>
            <a:r>
              <a:rPr lang="ko-KR" altLang="en-US" spc="-100" dirty="0"/>
              <a:t>이고</a:t>
            </a:r>
            <a:r>
              <a:rPr lang="en-US" altLang="ko-KR" spc="-100" dirty="0"/>
              <a:t>, </a:t>
            </a:r>
            <a:r>
              <a:rPr lang="ko-KR" altLang="en-US" spc="-100" dirty="0"/>
              <a:t>워드 필드는 </a:t>
            </a:r>
            <a:r>
              <a:rPr lang="en-US" altLang="ko-KR" spc="-100" dirty="0"/>
              <a:t>11</a:t>
            </a:r>
            <a:r>
              <a:rPr lang="ko-KR" altLang="en-US" spc="-100" dirty="0"/>
              <a:t>이다</a:t>
            </a:r>
            <a:r>
              <a:rPr lang="en-US" altLang="ko-KR" spc="-100" dirty="0"/>
              <a:t>.</a:t>
            </a:r>
          </a:p>
          <a:p>
            <a:pPr marL="381000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r>
              <a:rPr lang="en-US" altLang="ko-KR" spc="-100" dirty="0"/>
              <a:t>➋ </a:t>
            </a:r>
            <a:r>
              <a:rPr lang="ko-KR" altLang="en-US" spc="-100" dirty="0"/>
              <a:t>캐시의 모든 라인의 태그들과 </a:t>
            </a:r>
            <a:r>
              <a:rPr lang="ko-KR" altLang="en-US" spc="-100" dirty="0" err="1"/>
              <a:t>주기억</a:t>
            </a:r>
            <a:r>
              <a:rPr lang="ko-KR" altLang="en-US" spc="-100" dirty="0"/>
              <a:t> 장치 주소의 태그 필드 내용을 비교한다</a:t>
            </a:r>
            <a:r>
              <a:rPr lang="en-US" altLang="ko-KR" spc="-100" dirty="0"/>
              <a:t>.</a:t>
            </a:r>
          </a:p>
          <a:p>
            <a:pPr marL="381000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r>
              <a:rPr lang="en-US" altLang="ko-KR" spc="-100" dirty="0"/>
              <a:t>➌ 2</a:t>
            </a:r>
            <a:r>
              <a:rPr lang="ko-KR" altLang="en-US" spc="-100" dirty="0"/>
              <a:t>번 캐시 라인의 </a:t>
            </a:r>
            <a:r>
              <a:rPr lang="en-US" altLang="ko-KR" spc="-100" dirty="0"/>
              <a:t>11001</a:t>
            </a:r>
            <a:r>
              <a:rPr lang="ko-KR" altLang="en-US" spc="-100" dirty="0"/>
              <a:t>과 주소의 태그 필드 </a:t>
            </a:r>
            <a:r>
              <a:rPr lang="en-US" altLang="ko-KR" spc="-100" dirty="0"/>
              <a:t>11001</a:t>
            </a:r>
            <a:r>
              <a:rPr lang="ko-KR" altLang="en-US" spc="-100" dirty="0"/>
              <a:t>이 일치하므로 캐시가 히트된 것이다</a:t>
            </a:r>
            <a:r>
              <a:rPr lang="en-US" altLang="ko-KR" spc="-100" dirty="0"/>
              <a:t>.</a:t>
            </a:r>
          </a:p>
          <a:p>
            <a:pPr marL="381000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r>
              <a:rPr lang="en-US" altLang="ko-KR" spc="-100" dirty="0"/>
              <a:t>➍ </a:t>
            </a:r>
            <a:r>
              <a:rPr lang="ko-KR" altLang="en-US" spc="-100" dirty="0"/>
              <a:t>다음에는 주소의 워드 필드가 </a:t>
            </a:r>
            <a:r>
              <a:rPr lang="en-US" altLang="ko-KR" spc="-100" dirty="0"/>
              <a:t>11</a:t>
            </a:r>
            <a:r>
              <a:rPr lang="ko-KR" altLang="en-US" spc="-100" dirty="0"/>
              <a:t>이므로 </a:t>
            </a:r>
            <a:r>
              <a:rPr lang="en-US" altLang="ko-KR" spc="-100" dirty="0"/>
              <a:t>navy </a:t>
            </a:r>
            <a:r>
              <a:rPr lang="ko-KR" altLang="en-US" spc="-100" dirty="0"/>
              <a:t>중에서 </a:t>
            </a:r>
            <a:r>
              <a:rPr lang="en-US" altLang="ko-KR" spc="-100" dirty="0"/>
              <a:t>y(0111 1001)</a:t>
            </a:r>
            <a:r>
              <a:rPr lang="ko-KR" altLang="en-US" spc="-100" dirty="0"/>
              <a:t>가 인출되어 </a:t>
            </a:r>
            <a:r>
              <a:rPr lang="en-US" altLang="ko-KR" spc="-100" dirty="0"/>
              <a:t>CPU</a:t>
            </a:r>
            <a:r>
              <a:rPr lang="ko-KR" altLang="en-US" spc="-100" dirty="0"/>
              <a:t>로 전송된다</a:t>
            </a:r>
            <a:r>
              <a:rPr lang="en-US" altLang="ko-KR" spc="-100" dirty="0"/>
              <a:t>.</a:t>
            </a:r>
          </a:p>
          <a:p>
            <a:pPr marL="628650" lvl="1" indent="-24765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r>
              <a:rPr lang="en-US" altLang="ko-KR" spc="-100" dirty="0"/>
              <a:t>➎ </a:t>
            </a:r>
            <a:r>
              <a:rPr lang="ko-KR" altLang="en-US" spc="-100" dirty="0"/>
              <a:t>그러나 태그 비트가 일치하지 않으면 캐시가 미스된 것이므로 주소 전체가 </a:t>
            </a:r>
            <a:r>
              <a:rPr lang="ko-KR" altLang="en-US" spc="-100" dirty="0" err="1"/>
              <a:t>주기억</a:t>
            </a:r>
            <a:r>
              <a:rPr lang="ko-KR" altLang="en-US" spc="-100" dirty="0"/>
              <a:t> 장치로 보내져서 해당 블록을 인출해 온다</a:t>
            </a:r>
            <a:r>
              <a:rPr lang="en-US" altLang="ko-KR" spc="-100" dirty="0"/>
              <a:t>. </a:t>
            </a:r>
            <a:r>
              <a:rPr lang="ko-KR" altLang="en-US" spc="-100" dirty="0"/>
              <a:t>인출된 블록은 </a:t>
            </a:r>
            <a:r>
              <a:rPr lang="en-US" altLang="ko-KR" spc="-100" dirty="0"/>
              <a:t>5</a:t>
            </a:r>
            <a:r>
              <a:rPr lang="ko-KR" altLang="en-US" spc="-100" dirty="0"/>
              <a:t>번 캐시 라인에 저장된다</a:t>
            </a:r>
            <a:r>
              <a:rPr lang="en-US" altLang="ko-KR" spc="-100" dirty="0"/>
              <a:t>.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284984"/>
            <a:ext cx="5383530" cy="3451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89706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마스터</Template>
  <TotalTime>4584</TotalTime>
  <Words>4637</Words>
  <Application>Microsoft Office PowerPoint</Application>
  <PresentationFormat>화면 슬라이드 쇼(4:3)</PresentationFormat>
  <Paragraphs>500</Paragraphs>
  <Slides>71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85" baseType="lpstr">
      <vt:lpstr>HY견고딕</vt:lpstr>
      <vt:lpstr>HY견명조</vt:lpstr>
      <vt:lpstr>HY헤드라인M</vt:lpstr>
      <vt:lpstr>LG Smart UI SemiBold</vt:lpstr>
      <vt:lpstr>돋움</vt:lpstr>
      <vt:lpstr>맑은 고딕</vt:lpstr>
      <vt:lpstr>휴먼모음T</vt:lpstr>
      <vt:lpstr>Arial</vt:lpstr>
      <vt:lpstr>Cambria Math</vt:lpstr>
      <vt:lpstr>Times New Roman</vt:lpstr>
      <vt:lpstr>Verdana</vt:lpstr>
      <vt:lpstr>Wingdings</vt:lpstr>
      <vt:lpstr>1_Office 테마</vt:lpstr>
      <vt:lpstr>Equation</vt:lpstr>
      <vt:lpstr>PowerPoint 프레젠테이션</vt:lpstr>
      <vt:lpstr>02  주기억 장치</vt:lpstr>
      <vt:lpstr>03  캐시 기억 장치</vt:lpstr>
      <vt:lpstr>03  캐시 기억 장치</vt:lpstr>
      <vt:lpstr>03  캐시 기억 장치</vt:lpstr>
      <vt:lpstr>03  캐시 기억 장치</vt:lpstr>
      <vt:lpstr>03  캐시 기억 장치</vt:lpstr>
      <vt:lpstr>03  캐시 기억 장치</vt:lpstr>
      <vt:lpstr>03  캐시 기억 장치</vt:lpstr>
      <vt:lpstr>03  캐시 기억 장치</vt:lpstr>
      <vt:lpstr>03  캐시 기억 장치</vt:lpstr>
      <vt:lpstr>03  캐시 기억 장치</vt:lpstr>
      <vt:lpstr>03  캐시 기억 장치</vt:lpstr>
      <vt:lpstr>03  캐시 기억 장치</vt:lpstr>
      <vt:lpstr>03  캐시 기억 장치</vt:lpstr>
      <vt:lpstr>03  캐시 기억 장치</vt:lpstr>
      <vt:lpstr>03  캐시 기억 장치</vt:lpstr>
      <vt:lpstr>03  캐시 기억 장치</vt:lpstr>
      <vt:lpstr>03  캐시 기억 장치</vt:lpstr>
      <vt:lpstr>03  캐시 기억 장치</vt:lpstr>
      <vt:lpstr>03  캐시 기억 장치</vt:lpstr>
      <vt:lpstr>03  캐시 기억 장치</vt:lpstr>
      <vt:lpstr>04  가상 기억 장치</vt:lpstr>
      <vt:lpstr>04  가상 기억 장치</vt:lpstr>
      <vt:lpstr>04  가상 기억 장치</vt:lpstr>
      <vt:lpstr>04  가상 기억 장치</vt:lpstr>
      <vt:lpstr>04  가상 기억 장치</vt:lpstr>
      <vt:lpstr>04  가상 기억 장치</vt:lpstr>
      <vt:lpstr>04  가상 기억 장치</vt:lpstr>
      <vt:lpstr>04  가상 기억 장치</vt:lpstr>
      <vt:lpstr>04  가상 기억 장치</vt:lpstr>
      <vt:lpstr>04  가상 기억 장치</vt:lpstr>
      <vt:lpstr>05  연관 기억 장치</vt:lpstr>
      <vt:lpstr>05  연관 기억 장치</vt:lpstr>
      <vt:lpstr>05  연관 기억 장치</vt:lpstr>
      <vt:lpstr>05  연관 기억 장치</vt:lpstr>
      <vt:lpstr>05  연관 기억 장치</vt:lpstr>
      <vt:lpstr>05  연관 기억 장치</vt:lpstr>
      <vt:lpstr>06  최신 기억 장치 기술</vt:lpstr>
      <vt:lpstr>06  최신 기억 장치 기술</vt:lpstr>
      <vt:lpstr>06  최신 기억 장치 기술</vt:lpstr>
      <vt:lpstr>06  최신 기억 장치 기술</vt:lpstr>
      <vt:lpstr>06  최신 기억 장치 기술</vt:lpstr>
      <vt:lpstr>06  최신 기억 장치 기술</vt:lpstr>
      <vt:lpstr>06  최신 기억 장치 기술</vt:lpstr>
      <vt:lpstr>06  최신 기억 장치 기술</vt:lpstr>
      <vt:lpstr>06  최신 기억 장치 기술</vt:lpstr>
      <vt:lpstr>06  최신 기억 장치 기술</vt:lpstr>
      <vt:lpstr>06  최신 기억 장치 기술</vt:lpstr>
      <vt:lpstr>06  최신 기억 장치 기술</vt:lpstr>
      <vt:lpstr>06  최신 기억 장치 기술</vt:lpstr>
      <vt:lpstr>06  최신 기억 장치 기술</vt:lpstr>
      <vt:lpstr>06  최신 기억 장치 기술</vt:lpstr>
      <vt:lpstr>06  최신 기억 장치 기술</vt:lpstr>
      <vt:lpstr>06  최신 기억 장치 기술</vt:lpstr>
      <vt:lpstr>06  최신 기억 장치 기술</vt:lpstr>
      <vt:lpstr>06  최신 기억 장치 기술</vt:lpstr>
      <vt:lpstr>06  최신 기억 장치 기술</vt:lpstr>
      <vt:lpstr>06  최신 기억 장치 기술</vt:lpstr>
      <vt:lpstr>06  최신 기억 장치 기술</vt:lpstr>
      <vt:lpstr>06  최신 기억 장치 기술</vt:lpstr>
      <vt:lpstr>06  최신 기억 장치 기술</vt:lpstr>
      <vt:lpstr>06  최신 기억 장치 기술</vt:lpstr>
      <vt:lpstr>06  최신 기억 장치 기술</vt:lpstr>
      <vt:lpstr>06  최신 기억 장치 기술</vt:lpstr>
      <vt:lpstr>06  최신 기억 장치 기술</vt:lpstr>
      <vt:lpstr>06  최신 기억 장치 기술</vt:lpstr>
      <vt:lpstr>06  최신 기억 장치 기술</vt:lpstr>
      <vt:lpstr>06  최신 기억 장치 기술</vt:lpstr>
      <vt:lpstr>06  최신 기억 장치 기술</vt:lpstr>
      <vt:lpstr>06  최신 기억 장치 기술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컴구10주차교재2</dc:title>
  <dc:creator>권기덕</dc:creator>
  <cp:lastModifiedBy>4636</cp:lastModifiedBy>
  <cp:revision>474</cp:revision>
  <dcterms:created xsi:type="dcterms:W3CDTF">2011-01-05T15:14:06Z</dcterms:created>
  <dcterms:modified xsi:type="dcterms:W3CDTF">2022-05-09T12:09:32Z</dcterms:modified>
</cp:coreProperties>
</file>